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3" r:id="rId3"/>
    <p:sldMasterId id="2147483684" r:id="rId4"/>
    <p:sldMasterId id="2147483705" r:id="rId5"/>
    <p:sldMasterId id="2147483726" r:id="rId6"/>
  </p:sldMasterIdLst>
  <p:notesMasterIdLst>
    <p:notesMasterId r:id="rId9"/>
  </p:notesMasterIdLst>
  <p:handoutMasterIdLst>
    <p:handoutMasterId r:id="rId60"/>
  </p:handoutMasterIdLst>
  <p:sldIdLst>
    <p:sldId id="480" r:id="rId7"/>
    <p:sldId id="481" r:id="rId8"/>
    <p:sldId id="482" r:id="rId10"/>
    <p:sldId id="483" r:id="rId11"/>
    <p:sldId id="370" r:id="rId12"/>
    <p:sldId id="310" r:id="rId13"/>
    <p:sldId id="311" r:id="rId14"/>
    <p:sldId id="366" r:id="rId15"/>
    <p:sldId id="367" r:id="rId16"/>
    <p:sldId id="368" r:id="rId17"/>
    <p:sldId id="440" r:id="rId18"/>
    <p:sldId id="441" r:id="rId19"/>
    <p:sldId id="477" r:id="rId20"/>
    <p:sldId id="478" r:id="rId21"/>
    <p:sldId id="479" r:id="rId22"/>
    <p:sldId id="442" r:id="rId23"/>
    <p:sldId id="444" r:id="rId24"/>
    <p:sldId id="445" r:id="rId25"/>
    <p:sldId id="446" r:id="rId26"/>
    <p:sldId id="447" r:id="rId27"/>
    <p:sldId id="448" r:id="rId28"/>
    <p:sldId id="449" r:id="rId29"/>
    <p:sldId id="450" r:id="rId30"/>
    <p:sldId id="451" r:id="rId31"/>
    <p:sldId id="452" r:id="rId32"/>
    <p:sldId id="453" r:id="rId33"/>
    <p:sldId id="454" r:id="rId34"/>
    <p:sldId id="455" r:id="rId35"/>
    <p:sldId id="443" r:id="rId36"/>
    <p:sldId id="457" r:id="rId37"/>
    <p:sldId id="458" r:id="rId38"/>
    <p:sldId id="459" r:id="rId39"/>
    <p:sldId id="456" r:id="rId40"/>
    <p:sldId id="460" r:id="rId41"/>
    <p:sldId id="461" r:id="rId42"/>
    <p:sldId id="462"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39" r:id="rId58"/>
    <p:sldId id="432" r:id="rId59"/>
  </p:sldIdLst>
  <p:sldSz cx="9144000" cy="6858000" type="screen4x3"/>
  <p:notesSz cx="6669405" cy="9820275"/>
  <p:defaultTex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13084"/>
    <a:srgbClr val="6699FF"/>
    <a:srgbClr val="FF7C80"/>
    <a:srgbClr val="FFFF00"/>
    <a:srgbClr val="FFFFCC"/>
    <a:srgbClr val="FF33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015"/>
    <p:restoredTop sz="79021"/>
  </p:normalViewPr>
  <p:slideViewPr>
    <p:cSldViewPr showGuides="1">
      <p:cViewPr varScale="1">
        <p:scale>
          <a:sx n="64" d="100"/>
          <a:sy n="64" d="100"/>
        </p:scale>
        <p:origin x="1800" y="62"/>
      </p:cViewPr>
      <p:guideLst>
        <p:guide orient="horz" pos="2160"/>
        <p:guide pos="2868"/>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5410" name="Rectangle 2"/>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5411" name="Rectangle 3"/>
          <p:cNvSpPr>
            <a:spLocks noGrp="1" noChangeArrowheads="1"/>
          </p:cNvSpPr>
          <p:nvPr>
            <p:ph type="dt" sz="quarter" idx="1"/>
          </p:nvPr>
        </p:nvSpPr>
        <p:spPr bwMode="auto">
          <a:xfrm>
            <a:off x="3779838"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5412" name="Rectangle 4"/>
          <p:cNvSpPr>
            <a:spLocks noGrp="1" noChangeArrowheads="1"/>
          </p:cNvSpPr>
          <p:nvPr>
            <p:ph type="ftr" sz="quarter" idx="2"/>
          </p:nvPr>
        </p:nvSpPr>
        <p:spPr bwMode="auto">
          <a:xfrm>
            <a:off x="0" y="9329738"/>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5413" name="Rectangle 5"/>
          <p:cNvSpPr>
            <a:spLocks noGrp="1" noChangeArrowheads="1"/>
          </p:cNvSpPr>
          <p:nvPr>
            <p:ph type="sldNum" sz="quarter" idx="3"/>
          </p:nvPr>
        </p:nvSpPr>
        <p:spPr bwMode="auto">
          <a:xfrm>
            <a:off x="3779838" y="9329738"/>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D9C49EF-82FB-4EE2-974B-641CBC1750EF}"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8658" name="Rectangle 2"/>
          <p:cNvSpPr>
            <a:spLocks noGrp="1" noChangeArrowheads="1"/>
          </p:cNvSpPr>
          <p:nvPr>
            <p:ph type="hdr" sz="quarter"/>
          </p:nvPr>
        </p:nvSpPr>
        <p:spPr bwMode="auto">
          <a:xfrm>
            <a:off x="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8659" name="Rectangle 3"/>
          <p:cNvSpPr>
            <a:spLocks noGrp="1" noChangeArrowheads="1"/>
          </p:cNvSpPr>
          <p:nvPr>
            <p:ph type="dt" idx="1"/>
          </p:nvPr>
        </p:nvSpPr>
        <p:spPr bwMode="auto">
          <a:xfrm>
            <a:off x="3778250" y="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40" name="Rectangle 4"/>
          <p:cNvSpPr>
            <a:spLocks noRot="1" noTextEdit="1"/>
          </p:cNvSpPr>
          <p:nvPr>
            <p:ph type="sldImg" idx="2"/>
          </p:nvPr>
        </p:nvSpPr>
        <p:spPr>
          <a:xfrm>
            <a:off x="879475" y="736600"/>
            <a:ext cx="4910138" cy="3683000"/>
          </a:xfrm>
          <a:prstGeom prst="rect">
            <a:avLst/>
          </a:prstGeom>
          <a:noFill/>
          <a:ln w="9525" cap="flat" cmpd="sng">
            <a:solidFill>
              <a:srgbClr val="000000"/>
            </a:solidFill>
            <a:prstDash val="solid"/>
            <a:miter/>
            <a:headEnd type="none" w="med" len="med"/>
            <a:tailEnd type="none" w="med" len="med"/>
          </a:ln>
        </p:spPr>
      </p:sp>
      <p:sp>
        <p:nvSpPr>
          <p:cNvPr id="198661" name="Rectangle 5"/>
          <p:cNvSpPr>
            <a:spLocks noGrp="1" noChangeArrowheads="1"/>
          </p:cNvSpPr>
          <p:nvPr>
            <p:ph type="body" sz="quarter" idx="3"/>
          </p:nvPr>
        </p:nvSpPr>
        <p:spPr bwMode="auto">
          <a:xfrm>
            <a:off x="666750" y="4664075"/>
            <a:ext cx="533558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8662" name="Rectangle 6"/>
          <p:cNvSpPr>
            <a:spLocks noGrp="1" noChangeArrowheads="1"/>
          </p:cNvSpPr>
          <p:nvPr>
            <p:ph type="ftr" sz="quarter" idx="4"/>
          </p:nvPr>
        </p:nvSpPr>
        <p:spPr bwMode="auto">
          <a:xfrm>
            <a:off x="0" y="932815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8663" name="Rectangle 7"/>
          <p:cNvSpPr>
            <a:spLocks noGrp="1" noChangeArrowheads="1"/>
          </p:cNvSpPr>
          <p:nvPr>
            <p:ph type="sldNum" sz="quarter" idx="5"/>
          </p:nvPr>
        </p:nvSpPr>
        <p:spPr bwMode="auto">
          <a:xfrm>
            <a:off x="3778250" y="9328150"/>
            <a:ext cx="28892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C1BCECEC-228F-4099-B518-B913071ABAA0}" type="slidenum">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noRot="1" noChangeAspect="1" noTextEdit="1"/>
          </p:cNvSpPr>
          <p:nvPr>
            <p:ph type="sldImg"/>
          </p:nvPr>
        </p:nvSpPr>
        <p:spPr>
          <a:ln>
            <a:solidFill>
              <a:srgbClr val="000000">
                <a:alpha val="100000"/>
              </a:srgbClr>
            </a:solidFill>
            <a:miter lim="800000"/>
          </a:ln>
        </p:spPr>
      </p:sp>
      <p:sp>
        <p:nvSpPr>
          <p:cNvPr id="18435"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37891" name="Rectangle 2"/>
          <p:cNvSpPr>
            <a:spLocks noRot="1"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a:r>
              <a:rPr lang="en-US" altLang="zh-CN" dirty="0"/>
              <a:t>The compact disk (CD) player is an example of a system in which both digital and analog circuits are used. The simplified block diagram in Figure 1–4 illustrates the basic principle. Music in digital form is stored on the compact disk. A laser diode optical system picks up the digital data from the rotating disk and transfers it to the </a:t>
            </a:r>
            <a:r>
              <a:rPr lang="en-US" altLang="zh-CN" b="1" dirty="0"/>
              <a:t>digital-to-analog converter (DAC)</a:t>
            </a:r>
            <a:r>
              <a:rPr lang="en-US" altLang="zh-CN" dirty="0"/>
              <a:t>. The DAC changes the digital data into an analog signal that is an electrical reproduction of the original music. This signal is amplified and sent to the speaker for you to enjoy. When the music was originally recorded on the CD, a process, essentially the reverse of the one described here, using an </a:t>
            </a:r>
            <a:r>
              <a:rPr lang="en-US" altLang="zh-CN" b="1" dirty="0"/>
              <a:t>analog-to-digital converter (ADC) </a:t>
            </a:r>
            <a:r>
              <a:rPr lang="en-US" altLang="zh-CN" dirty="0"/>
              <a:t>was used.</a:t>
            </a:r>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noRot="1" noChangeAspect="1" noTextEdit="1"/>
          </p:cNvSpPr>
          <p:nvPr>
            <p:ph type="sldImg"/>
          </p:nvPr>
        </p:nvSpPr>
        <p:spPr>
          <a:ln/>
        </p:spPr>
      </p:sp>
      <p:sp>
        <p:nvSpPr>
          <p:cNvPr id="39939"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noRot="1" noChangeAspect="1" noTextEdit="1"/>
          </p:cNvSpPr>
          <p:nvPr>
            <p:ph type="sldImg"/>
          </p:nvPr>
        </p:nvSpPr>
        <p:spPr>
          <a:ln/>
        </p:spPr>
      </p:sp>
      <p:sp>
        <p:nvSpPr>
          <p:cNvPr id="41987"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noRot="1" noChangeAspect="1" noTextEdit="1"/>
          </p:cNvSpPr>
          <p:nvPr>
            <p:ph type="sldImg"/>
          </p:nvPr>
        </p:nvSpPr>
        <p:spPr>
          <a:ln/>
        </p:spPr>
      </p:sp>
      <p:sp>
        <p:nvSpPr>
          <p:cNvPr id="44035"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46084"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48131" name="Rectangle 2"/>
          <p:cNvSpPr>
            <a:spLocks noRot="1" noTextEdit="1"/>
          </p:cNvSpPr>
          <p:nvPr>
            <p:ph type="sldImg"/>
          </p:nvPr>
        </p:nvSpPr>
        <p:spPr>
          <a:ln/>
        </p:spPr>
      </p:sp>
      <p:sp>
        <p:nvSpPr>
          <p:cNvPr id="48132" name="Rectangle 3"/>
          <p:cNvSpPr>
            <a:spLocks noGrp="1"/>
          </p:cNvSpPr>
          <p:nvPr>
            <p:ph type="body" idx="1"/>
          </p:nvPr>
        </p:nvSpPr>
        <p:spPr>
          <a:ln/>
        </p:spPr>
        <p:txBody>
          <a:bodyPr wrap="square" lIns="91440" tIns="45720" rIns="91440" bIns="45720" anchor="t" anchorCtr="0"/>
          <a:p>
            <a:pPr lvl="0"/>
            <a:r>
              <a:rPr lang="zh-CN" altLang="en-US" dirty="0"/>
              <a:t>接</a:t>
            </a:r>
            <a:r>
              <a:rPr lang="en-US" altLang="zh-CN" dirty="0"/>
              <a:t>PPT</a:t>
            </a:r>
            <a:endParaRPr lang="en-US" altLang="zh-CN" dirty="0"/>
          </a:p>
          <a:p>
            <a:pPr lvl="0"/>
            <a:r>
              <a:rPr lang="en-US" altLang="zh-CN" dirty="0"/>
              <a:t>For example, the HIGH input values for a certain type of digital circuit technology called CMOS</a:t>
            </a:r>
            <a:r>
              <a:rPr lang="en-US" altLang="zh-CN" u="sng" dirty="0"/>
              <a:t>(Complementary Metal Oxide Semiconductor )</a:t>
            </a:r>
            <a:r>
              <a:rPr lang="en-US" altLang="zh-CN" dirty="0"/>
              <a:t> may range from 2 V to 3.3 V and the LOW input values may range from 0 V to 0.8 V. If a voltage of 2.5 V is applied, the circuit will accept it as a HIGH or binary 1. If a voltage of 0.5 V is applied, the circuit will accept it as a LOW or binary 0. For this type of circuit, voltages between 0.8 V and 2 V are unacceptable.</a:t>
            </a:r>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50179" name="Rectangle 2"/>
          <p:cNvSpPr>
            <a:spLocks noRot="1" noTextEdit="1"/>
          </p:cNvSpPr>
          <p:nvPr>
            <p:ph type="sldImg"/>
          </p:nvPr>
        </p:nvSpPr>
        <p:spPr>
          <a:ln/>
        </p:spPr>
      </p:sp>
      <p:sp>
        <p:nvSpPr>
          <p:cNvPr id="50180" name="Rectangle 3"/>
          <p:cNvSpPr>
            <a:spLocks noGrp="1"/>
          </p:cNvSpPr>
          <p:nvPr>
            <p:ph type="body" idx="1"/>
          </p:nvPr>
        </p:nvSpPr>
        <p:spPr>
          <a:ln/>
        </p:spPr>
        <p:txBody>
          <a:bodyPr wrap="square" lIns="91440" tIns="45720" rIns="91440" bIns="45720" anchor="t" anchorCtr="0"/>
          <a:p>
            <a:pPr lvl="0"/>
            <a:r>
              <a:rPr lang="en-US" altLang="zh-CN" dirty="0"/>
              <a:t>Digital waveforms consist of voltage levels that are changing back and forth between the HIGH and LOW levels or states. Figure 1.7 shows that a single positive-going </a:t>
            </a:r>
            <a:r>
              <a:rPr lang="en-US" altLang="zh-CN" b="1" dirty="0"/>
              <a:t>pulse </a:t>
            </a:r>
            <a:r>
              <a:rPr lang="en-US" altLang="zh-CN" dirty="0"/>
              <a:t>is generated when the voltage (or current) goes from its normally LOW level to its HIGH level and then back to its LOW level. The negative-going pulse in Figure 1.7(b) is generated when the voltage goes from its normally HIGH level to its LOW level and back to its HIGH level. A digital waveform is made up of a series of pulses.</a:t>
            </a:r>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52227" name="Rectangle 2"/>
          <p:cNvSpPr>
            <a:spLocks noRot="1" noTextEdit="1"/>
          </p:cNvSpPr>
          <p:nvPr>
            <p:ph type="sldImg"/>
          </p:nvPr>
        </p:nvSpPr>
        <p:spPr>
          <a:ln/>
        </p:spPr>
      </p:sp>
      <p:sp>
        <p:nvSpPr>
          <p:cNvPr id="52228" name="Rectangle 3"/>
          <p:cNvSpPr>
            <a:spLocks noGrp="1"/>
          </p:cNvSpPr>
          <p:nvPr>
            <p:ph type="body" idx="1"/>
          </p:nvPr>
        </p:nvSpPr>
        <p:spPr>
          <a:ln/>
        </p:spPr>
        <p:txBody>
          <a:bodyPr wrap="square" lIns="91440" tIns="45720" rIns="91440" bIns="45720" anchor="t" anchorCtr="0"/>
          <a:p>
            <a:pPr lvl="0"/>
            <a:r>
              <a:rPr lang="en-US" altLang="zh-CN" dirty="0"/>
              <a:t>As indicated in Figure 1.8, a pulse has two edges: a </a:t>
            </a:r>
            <a:r>
              <a:rPr lang="en-US" altLang="zh-CN" b="1" dirty="0"/>
              <a:t>leading edge </a:t>
            </a:r>
            <a:r>
              <a:rPr lang="en-US" altLang="zh-CN" dirty="0"/>
              <a:t>that occurs first at time </a:t>
            </a:r>
            <a:r>
              <a:rPr lang="en-US" altLang="zh-CN" i="1" dirty="0"/>
              <a:t>t</a:t>
            </a:r>
            <a:r>
              <a:rPr lang="en-US" altLang="zh-CN" baseline="-25000" dirty="0"/>
              <a:t>0</a:t>
            </a:r>
            <a:r>
              <a:rPr lang="en-US" altLang="zh-CN" dirty="0"/>
              <a:t> and a </a:t>
            </a:r>
            <a:r>
              <a:rPr lang="en-US" altLang="zh-CN" b="1" dirty="0"/>
              <a:t>trailing edge </a:t>
            </a:r>
            <a:r>
              <a:rPr lang="en-US" altLang="zh-CN" dirty="0"/>
              <a:t>that occurs last at time </a:t>
            </a:r>
            <a:r>
              <a:rPr lang="en-US" altLang="zh-CN" i="1" dirty="0"/>
              <a:t>t</a:t>
            </a:r>
            <a:r>
              <a:rPr lang="en-US" altLang="zh-CN" baseline="-25000" dirty="0"/>
              <a:t>1</a:t>
            </a:r>
            <a:r>
              <a:rPr lang="en-US" altLang="zh-CN" dirty="0"/>
              <a:t>. For a positive-going pulse, the leading edge is a rising edge, and the trailing edge is a falling edge. The pulses in Figure 1–7 are ideal because the rising and falling edges are assumed to change in zero time (instantaneously). In practice, these transitions never occur instantaneously, although for most digital work you can assume ideal pulses.</a:t>
            </a:r>
            <a:endParaRPr lang="en-US" altLang="zh-CN" dirty="0"/>
          </a:p>
          <a:p>
            <a:pPr lvl="0"/>
            <a:endParaRPr lang="en-US" altLang="zh-CN" dirty="0"/>
          </a:p>
          <a:p>
            <a:pPr lvl="0"/>
            <a:r>
              <a:rPr lang="en-US" altLang="zh-CN" dirty="0"/>
              <a:t>Figure 1–8 shows a nonideal pulse. In reality, all pulses exhibit some or all of these characteristics. The </a:t>
            </a:r>
            <a:r>
              <a:rPr lang="en-US" altLang="zh-CN" b="1" dirty="0"/>
              <a:t>overshoot(</a:t>
            </a:r>
            <a:r>
              <a:rPr lang="zh-CN" altLang="en-US" b="1" dirty="0"/>
              <a:t>过冲</a:t>
            </a:r>
            <a:r>
              <a:rPr lang="en-US" altLang="zh-CN" b="1" dirty="0"/>
              <a:t>)</a:t>
            </a:r>
            <a:r>
              <a:rPr lang="en-US" altLang="zh-CN" dirty="0"/>
              <a:t> and ringing are sometimes produced by stray inductive(</a:t>
            </a:r>
            <a:r>
              <a:rPr lang="zh-CN" altLang="en-US" dirty="0"/>
              <a:t>杂散电感</a:t>
            </a:r>
            <a:r>
              <a:rPr lang="en-US" altLang="zh-CN" dirty="0"/>
              <a:t>) and capacitive effects(</a:t>
            </a:r>
            <a:r>
              <a:rPr lang="zh-CN" altLang="en-US" dirty="0"/>
              <a:t>电容效应</a:t>
            </a:r>
            <a:r>
              <a:rPr lang="en-US" altLang="zh-CN" dirty="0"/>
              <a:t>). The droop can be caused by stray capacitive(</a:t>
            </a:r>
            <a:r>
              <a:rPr lang="zh-CN" altLang="en-US" dirty="0"/>
              <a:t>杂散电容</a:t>
            </a:r>
            <a:r>
              <a:rPr lang="en-US" altLang="zh-CN" dirty="0"/>
              <a:t>) and circuit resistance, forming an </a:t>
            </a:r>
            <a:r>
              <a:rPr lang="en-US" altLang="zh-CN" i="1" dirty="0"/>
              <a:t>RC </a:t>
            </a:r>
            <a:r>
              <a:rPr lang="en-US" altLang="zh-CN" dirty="0"/>
              <a:t>circuit with a low time constant.</a:t>
            </a:r>
            <a:endParaRPr lang="en-US" altLang="zh-CN" dirty="0"/>
          </a:p>
          <a:p>
            <a:pPr lvl="0"/>
            <a:endParaRPr lang="en-US" altLang="zh-CN" dirty="0"/>
          </a:p>
          <a:p>
            <a:pPr lvl="0"/>
            <a:r>
              <a:rPr lang="en-US" altLang="zh-CN" dirty="0"/>
              <a:t>The time required for a pulse to go from its LOW level to its HIGH level is called the </a:t>
            </a:r>
            <a:r>
              <a:rPr lang="en-US" altLang="zh-CN" b="1" dirty="0"/>
              <a:t>rise time (</a:t>
            </a:r>
            <a:r>
              <a:rPr lang="en-US" altLang="zh-CN" b="1" i="1" dirty="0"/>
              <a:t>t</a:t>
            </a:r>
            <a:r>
              <a:rPr lang="en-US" altLang="zh-CN" b="1" i="1" baseline="-25000" dirty="0"/>
              <a:t>r</a:t>
            </a:r>
            <a:r>
              <a:rPr lang="en-US" altLang="zh-CN" b="1" dirty="0"/>
              <a:t>)</a:t>
            </a:r>
            <a:r>
              <a:rPr lang="en-US" altLang="zh-CN" dirty="0"/>
              <a:t>, and the time required for the transition from the HIGH level to the LOW level is called the </a:t>
            </a:r>
            <a:r>
              <a:rPr lang="en-US" altLang="zh-CN" b="1" dirty="0"/>
              <a:t>fall time (</a:t>
            </a:r>
            <a:r>
              <a:rPr lang="en-US" altLang="zh-CN" b="1" i="1" dirty="0"/>
              <a:t>t</a:t>
            </a:r>
            <a:r>
              <a:rPr lang="en-US" altLang="zh-CN" b="1" i="1" baseline="-25000" dirty="0"/>
              <a:t>f</a:t>
            </a:r>
            <a:r>
              <a:rPr lang="en-US" altLang="zh-CN" b="1" dirty="0"/>
              <a:t>)</a:t>
            </a:r>
            <a:r>
              <a:rPr lang="en-US" altLang="zh-CN" dirty="0"/>
              <a:t>. In practice, it is common to measure rise time from 10% of the pulse </a:t>
            </a:r>
            <a:r>
              <a:rPr lang="en-US" altLang="zh-CN" b="1" dirty="0"/>
              <a:t>amplitude </a:t>
            </a:r>
            <a:r>
              <a:rPr lang="en-US" altLang="zh-CN" dirty="0"/>
              <a:t>(height from baseline) to 90% of the pulse amplitude and to measure the fall time from 90% to 10% of the pulse amplitude, as indicated in Figure 1–8. The bottom 10% and the top 10% of the pulse are not included in the rise and fall times because of</a:t>
            </a:r>
            <a:endParaRPr lang="en-US" altLang="zh-CN" dirty="0"/>
          </a:p>
          <a:p>
            <a:pPr lvl="0"/>
            <a:r>
              <a:rPr lang="en-US" altLang="zh-CN" dirty="0"/>
              <a:t>the nonlinearities in the waveform in these areas. The </a:t>
            </a:r>
            <a:r>
              <a:rPr lang="en-US" altLang="zh-CN" b="1" dirty="0"/>
              <a:t>pulse width (</a:t>
            </a:r>
            <a:r>
              <a:rPr lang="en-US" altLang="zh-CN" b="1" i="1" dirty="0"/>
              <a:t>t</a:t>
            </a:r>
            <a:r>
              <a:rPr lang="en-US" altLang="zh-CN" b="1" i="1" baseline="-25000" dirty="0"/>
              <a:t>W</a:t>
            </a:r>
            <a:r>
              <a:rPr lang="en-US" altLang="zh-CN" b="1" dirty="0"/>
              <a:t>) </a:t>
            </a:r>
            <a:r>
              <a:rPr lang="en-US" altLang="zh-CN" dirty="0"/>
              <a:t>is a measure of the duration of the pulse and is often defined as the time interval between the 50% points on the rising and falling edges, as indicated in Figure 1.8.</a:t>
            </a:r>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54275" name="Rectangle 2"/>
          <p:cNvSpPr>
            <a:spLocks noRot="1" noTextEdit="1"/>
          </p:cNvSpPr>
          <p:nvPr>
            <p:ph type="sldImg"/>
          </p:nvPr>
        </p:nvSpPr>
        <p:spPr>
          <a:ln/>
        </p:spPr>
      </p:sp>
      <p:sp>
        <p:nvSpPr>
          <p:cNvPr id="54276" name="Rectangle 3"/>
          <p:cNvSpPr>
            <a:spLocks noGrp="1"/>
          </p:cNvSpPr>
          <p:nvPr>
            <p:ph type="body" idx="1"/>
          </p:nvPr>
        </p:nvSpPr>
        <p:spPr>
          <a:ln/>
        </p:spPr>
        <p:txBody>
          <a:bodyPr wrap="square" lIns="91440" tIns="45720" rIns="91440" bIns="45720" anchor="t" anchorCtr="0"/>
          <a:p>
            <a:pPr lvl="0"/>
            <a:r>
              <a:rPr lang="en-US" altLang="zh-CN" dirty="0"/>
              <a:t>Most waveforms encountered in digital systems are composed of series of pulses, sometimes called </a:t>
            </a:r>
            <a:r>
              <a:rPr lang="en-US" altLang="zh-CN" i="1" dirty="0"/>
              <a:t>pulse trains, </a:t>
            </a:r>
            <a:r>
              <a:rPr lang="en-US" altLang="zh-CN" dirty="0"/>
              <a:t>and can be classified as either periodic or nonperiodic. </a:t>
            </a:r>
            <a:endParaRPr lang="en-US" altLang="zh-CN" dirty="0"/>
          </a:p>
          <a:p>
            <a:pPr lvl="0"/>
            <a:r>
              <a:rPr lang="zh-CN" altLang="en-US" dirty="0"/>
              <a:t>接</a:t>
            </a:r>
            <a:r>
              <a:rPr lang="en-US" altLang="zh-CN" dirty="0"/>
              <a:t>PPT </a:t>
            </a:r>
            <a:r>
              <a:rPr lang="zh-CN" altLang="en-US" dirty="0"/>
              <a:t>（以下是一样内容）</a:t>
            </a:r>
            <a:endParaRPr lang="en-US" altLang="zh-CN" dirty="0"/>
          </a:p>
          <a:p>
            <a:pPr lvl="0"/>
            <a:r>
              <a:rPr lang="en-US" altLang="zh-CN" dirty="0"/>
              <a:t>【A </a:t>
            </a:r>
            <a:r>
              <a:rPr lang="en-US" altLang="zh-CN" b="1" dirty="0"/>
              <a:t>periodic </a:t>
            </a:r>
            <a:r>
              <a:rPr lang="en-US" altLang="zh-CN" dirty="0"/>
              <a:t>pulse waveform is one that repeats itself at a fixed interval, called a </a:t>
            </a:r>
            <a:r>
              <a:rPr lang="en-US" altLang="zh-CN" b="1" dirty="0"/>
              <a:t>period (</a:t>
            </a:r>
            <a:r>
              <a:rPr lang="en-US" altLang="zh-CN" b="1" i="1" dirty="0"/>
              <a:t>T</a:t>
            </a:r>
            <a:r>
              <a:rPr lang="en-US" altLang="zh-CN" b="1" dirty="0"/>
              <a:t>)</a:t>
            </a:r>
            <a:r>
              <a:rPr lang="en-US" altLang="zh-CN" dirty="0"/>
              <a:t>. The </a:t>
            </a:r>
            <a:r>
              <a:rPr lang="en-US" altLang="zh-CN" b="1" dirty="0"/>
              <a:t>frequency ( </a:t>
            </a:r>
            <a:r>
              <a:rPr lang="en-US" altLang="zh-CN" b="1" i="1" dirty="0"/>
              <a:t>f </a:t>
            </a:r>
            <a:r>
              <a:rPr lang="en-US" altLang="zh-CN" b="1" dirty="0"/>
              <a:t>) </a:t>
            </a:r>
            <a:r>
              <a:rPr lang="en-US" altLang="zh-CN" dirty="0"/>
              <a:t>is the rate at which it repeats itself and is measured in hertz (Hz). </a:t>
            </a:r>
            <a:endParaRPr lang="en-US" altLang="zh-CN" dirty="0"/>
          </a:p>
          <a:p>
            <a:pPr lvl="0"/>
            <a:endParaRPr lang="en-US" altLang="zh-CN" dirty="0"/>
          </a:p>
          <a:p>
            <a:pPr lvl="0"/>
            <a:r>
              <a:rPr lang="en-US" altLang="zh-CN" dirty="0"/>
              <a:t>A nonperiodic pulse waveform, of course, does not repeat itself at fixed intervals and may be composed of pulses of randomly differing pulse widths and/or randomly differing time intervals between the pulses.】</a:t>
            </a:r>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56323" name="Rectangle 2"/>
          <p:cNvSpPr>
            <a:spLocks noRot="1" noTextEdit="1"/>
          </p:cNvSpPr>
          <p:nvPr>
            <p:ph type="sldImg"/>
          </p:nvPr>
        </p:nvSpPr>
        <p:spPr>
          <a:ln/>
        </p:spPr>
      </p:sp>
      <p:sp>
        <p:nvSpPr>
          <p:cNvPr id="25604" name="Rectangle 3"/>
          <p:cNvSpPr>
            <a:spLocks noGrp="1" noChangeArrowheads="1"/>
          </p:cNvSpPr>
          <p:nvPr>
            <p:ph type="body" idx="1"/>
          </p:nvPr>
        </p:nvSpPr>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接</a:t>
            </a:r>
            <a:r>
              <a:rPr kumimoji="1"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PPT</a:t>
            </a:r>
            <a:endParaRPr kumimoji="1"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The frequency ( f ) of a pulse (digital) waveform is the reciprocal of the period(T).</a:t>
            </a:r>
            <a:endParaRPr kumimoji="1"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The period(T) of a pulse (digital) waveform is the reciprocal of the frequency ( f ) .</a:t>
            </a:r>
            <a:endParaRPr kumimoji="1" lang="en-US" altLang="zh-CN" sz="1200" b="0"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An important characteristic of a periodic digital waveform is its </a:t>
            </a: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duty cycle</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which is the</a:t>
            </a:r>
            <a:endPar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ratio of the pulse width (</a:t>
            </a:r>
            <a:r>
              <a:rPr kumimoji="1" lang="en-US" altLang="zh-CN" sz="1200" b="0" i="1"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t</a:t>
            </a:r>
            <a:r>
              <a:rPr kumimoji="1" lang="en-US" altLang="zh-CN" sz="1200" b="0" i="1" u="none" strike="noStrike" kern="1200" cap="none" spc="0" normalizeH="0" baseline="-2500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W</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to the period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It can be expressed as a percentage.</a:t>
            </a:r>
            <a:endPar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noRot="1" noChangeAspect="1" noTextEdit="1"/>
          </p:cNvSpPr>
          <p:nvPr>
            <p:ph type="sldImg"/>
          </p:nvPr>
        </p:nvSpPr>
        <p:spPr>
          <a:ln>
            <a:solidFill>
              <a:srgbClr val="000000">
                <a:alpha val="100000"/>
              </a:srgbClr>
            </a:solidFill>
            <a:miter lim="800000"/>
          </a:ln>
        </p:spPr>
      </p:sp>
      <p:sp>
        <p:nvSpPr>
          <p:cNvPr id="20483"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58371" name="Rectangle 2"/>
          <p:cNvSpPr>
            <a:spLocks noRot="1" noTextEdit="1"/>
          </p:cNvSpPr>
          <p:nvPr>
            <p:ph type="sldImg"/>
          </p:nvPr>
        </p:nvSpPr>
        <p:spPr>
          <a:ln/>
        </p:spPr>
      </p:sp>
      <p:sp>
        <p:nvSpPr>
          <p:cNvPr id="27652" name="Rectangle 3"/>
          <p:cNvSpPr>
            <a:spLocks noGrp="1" noChangeArrowheads="1"/>
          </p:cNvSpPr>
          <p:nvPr>
            <p:ph type="body" idx="1"/>
          </p:nvPr>
        </p:nvSpPr>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Solution</a:t>
            </a:r>
            <a:endPar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So let’s see the answer to the question:</a:t>
            </a:r>
            <a:endPar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(a)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The period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is measured from the edge of one pulse to the corresponding edge of the next pulse. In this case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is measured from leading edge to leading edge, as indicated.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equals </a:t>
            </a: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 </a:t>
            </a:r>
            <a:r>
              <a:rPr kumimoji="1" lang="en-US" altLang="zh-CN" sz="12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ms</a:t>
            </a:r>
            <a:r>
              <a:rPr kumimoji="1" lang="en-US" altLang="zh-CN" sz="12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(b)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f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1/</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T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=1/10 </a:t>
            </a:r>
            <a:r>
              <a:rPr kumimoji="1" lang="en-US" altLang="zh-CN" sz="12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ms</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 </a:t>
            </a: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100 Hz</a:t>
            </a:r>
            <a:endPar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(c)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Duty cycle = (</a:t>
            </a:r>
            <a:r>
              <a:rPr kumimoji="1" lang="en-US" altLang="zh-CN" sz="1200" b="0" i="1"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t</a:t>
            </a:r>
            <a:r>
              <a:rPr kumimoji="1" lang="en-US" altLang="zh-CN" sz="1200" b="0" i="1" u="none" strike="noStrike" kern="1200" cap="none" spc="0" normalizeH="0" baseline="-2500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W</a:t>
            </a:r>
            <a:r>
              <a:rPr kumimoji="1" lang="en-US" altLang="zh-CN" sz="1200" b="0" i="1" u="none" strike="noStrike" kern="1200" cap="none" spc="0" normalizeH="0" baseline="-2500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1200" b="0" i="1"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 T )*</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100% = ( 1 </a:t>
            </a:r>
            <a:r>
              <a:rPr kumimoji="1" lang="en-US" altLang="zh-CN" sz="12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ms</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 </a:t>
            </a:r>
            <a:r>
              <a:rPr kumimoji="1" lang="en-US" altLang="zh-CN" sz="12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宋体" panose="02010600030101010101" pitchFamily="2" charset="-122"/>
                <a:cs typeface="+mn-cs"/>
              </a:rPr>
              <a:t>ms</a:t>
            </a:r>
            <a:r>
              <a:rPr kumimoji="1" lang="en-US"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)*100% = </a:t>
            </a:r>
            <a:r>
              <a:rPr kumimoji="1" lang="en-US" altLang="zh-CN" sz="1200" b="1"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rPr>
              <a:t>10%</a:t>
            </a:r>
            <a:endParaRPr kumimoji="1" lang="en-US" altLang="zh-CN" sz="1200" b="0" i="0" u="none" strike="noStrike" kern="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1" lang="zh-CN"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1" lang="zh-CN" altLang="zh-CN" sz="1200" b="0" i="0" u="none" strike="noStrike" kern="1200" cap="none" spc="0" normalizeH="0" baseline="0" noProof="0" dirty="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60419" name="Rectangle 2"/>
          <p:cNvSpPr>
            <a:spLocks noRot="1" noTextEdit="1"/>
          </p:cNvSpPr>
          <p:nvPr>
            <p:ph type="sldImg"/>
          </p:nvPr>
        </p:nvSpPr>
        <p:spPr>
          <a:ln/>
        </p:spPr>
      </p:sp>
      <p:sp>
        <p:nvSpPr>
          <p:cNvPr id="60420" name="Rectangle 3"/>
          <p:cNvSpPr>
            <a:spLocks noGrp="1"/>
          </p:cNvSpPr>
          <p:nvPr>
            <p:ph type="body" idx="1"/>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62467" name="Rectangle 2"/>
          <p:cNvSpPr>
            <a:spLocks noRot="1" noTextEdit="1"/>
          </p:cNvSpPr>
          <p:nvPr>
            <p:ph type="sldImg"/>
          </p:nvPr>
        </p:nvSpPr>
        <p:spPr>
          <a:ln/>
        </p:spPr>
      </p:sp>
      <p:sp>
        <p:nvSpPr>
          <p:cNvPr id="62468" name="Rectangle 3"/>
          <p:cNvSpPr>
            <a:spLocks noGrp="1"/>
          </p:cNvSpPr>
          <p:nvPr>
            <p:ph type="body" idx="1"/>
          </p:nvPr>
        </p:nvSpPr>
        <p:spPr>
          <a:ln/>
        </p:spPr>
        <p:txBody>
          <a:bodyPr wrap="square" lIns="91440" tIns="45720" rIns="91440" bIns="45720" anchor="t" anchorCtr="0"/>
          <a:p>
            <a:pPr lvl="0"/>
            <a:r>
              <a:rPr lang="en-US" altLang="zh-CN" dirty="0"/>
              <a:t>An example of a clock waveform is shown in Figure 1.11. Notice that, in this case, each change in level of waveform </a:t>
            </a:r>
            <a:r>
              <a:rPr lang="en-US" altLang="zh-CN" i="1" dirty="0"/>
              <a:t>A </a:t>
            </a:r>
            <a:r>
              <a:rPr lang="en-US" altLang="zh-CN" dirty="0"/>
              <a:t>occurs at the leading edge of the clock waveform. In other cases, level changes occur at the trailing edge of the clock. During each bit time of the clock, waveform </a:t>
            </a:r>
            <a:r>
              <a:rPr lang="en-US" altLang="zh-CN" i="1" dirty="0"/>
              <a:t>A </a:t>
            </a:r>
            <a:r>
              <a:rPr lang="en-US" altLang="zh-CN" dirty="0"/>
              <a:t>is either HIGH or LOW. These HIGHs and LOWs represent a sequence of bits as indicated. A group of several bits can contain binary information, such as a number or a letter. The clock waveform itself does not carry information.</a:t>
            </a:r>
            <a:endParaRPr lang="zh-CN"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64515" name="Rectangle 2"/>
          <p:cNvSpPr>
            <a:spLocks noRot="1" noTextEdit="1"/>
          </p:cNvSpPr>
          <p:nvPr>
            <p:ph type="sldImg"/>
          </p:nvPr>
        </p:nvSpPr>
        <p:spPr>
          <a:ln/>
        </p:spPr>
      </p:sp>
      <p:sp>
        <p:nvSpPr>
          <p:cNvPr id="64516" name="Rectangle 3"/>
          <p:cNvSpPr>
            <a:spLocks noGrp="1"/>
          </p:cNvSpPr>
          <p:nvPr>
            <p:ph type="body" idx="1"/>
          </p:nvPr>
        </p:nvSpPr>
        <p:spPr>
          <a:ln/>
        </p:spPr>
        <p:txBody>
          <a:bodyPr wrap="square" lIns="91440" tIns="45720" rIns="91440" bIns="45720" anchor="t" anchorCtr="0"/>
          <a:p>
            <a:pPr lvl="0"/>
            <a:r>
              <a:rPr lang="en-US" altLang="zh-CN" dirty="0"/>
              <a:t>A </a:t>
            </a:r>
            <a:r>
              <a:rPr lang="en-US" altLang="zh-CN" b="1" dirty="0"/>
              <a:t>timing diagram </a:t>
            </a:r>
            <a:r>
              <a:rPr lang="en-US" altLang="zh-CN" dirty="0"/>
              <a:t>is a graph of digital waveforms showing the actual time relationship of two or more waveforms and how each waveform changes in relation to the others. By looking at a timing diagram, you can determine the states (HIGH or LOW) of all the waveforms at any specified point in time and the exact time that a waveform changes state relative to the other waveforms. Figure 1.12 is an example of a timing diagram made up of four waveforms. From this timing diagram you can see, for example, that the three waveforms </a:t>
            </a:r>
            <a:r>
              <a:rPr lang="en-US" altLang="zh-CN" i="1" dirty="0"/>
              <a:t>A</a:t>
            </a:r>
            <a:r>
              <a:rPr lang="en-US" altLang="zh-CN" dirty="0"/>
              <a:t>, </a:t>
            </a:r>
            <a:r>
              <a:rPr lang="en-US" altLang="zh-CN" i="1" dirty="0"/>
              <a:t>B</a:t>
            </a:r>
            <a:r>
              <a:rPr lang="en-US" altLang="zh-CN" dirty="0"/>
              <a:t>, and </a:t>
            </a:r>
            <a:r>
              <a:rPr lang="en-US" altLang="zh-CN" i="1" dirty="0"/>
              <a:t>C </a:t>
            </a:r>
            <a:r>
              <a:rPr lang="en-US" altLang="zh-CN" dirty="0"/>
              <a:t>are HIGH only during bit time 7 (shaded area) and they all change back LOW at the end of bit time 7.</a:t>
            </a:r>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66563" name="Rectangle 2"/>
          <p:cNvSpPr>
            <a:spLocks noRot="1" noTextEdit="1"/>
          </p:cNvSpPr>
          <p:nvPr>
            <p:ph type="sldImg"/>
          </p:nvPr>
        </p:nvSpPr>
        <p:spPr>
          <a:ln/>
        </p:spPr>
      </p:sp>
      <p:sp>
        <p:nvSpPr>
          <p:cNvPr id="66564" name="Rectangle 3"/>
          <p:cNvSpPr>
            <a:spLocks noGrp="1"/>
          </p:cNvSpPr>
          <p:nvPr>
            <p:ph type="body" idx="1"/>
          </p:nvPr>
        </p:nvSpPr>
        <p:spPr>
          <a:ln/>
        </p:spPr>
        <p:txBody>
          <a:bodyPr wrap="square" lIns="91440" tIns="45720" rIns="91440" bIns="45720" anchor="t" anchorCtr="0"/>
          <a:p>
            <a:pPr lvl="0"/>
            <a:r>
              <a:rPr lang="en-US" altLang="zh-CN" b="1" dirty="0"/>
              <a:t>Data </a:t>
            </a:r>
            <a:r>
              <a:rPr lang="en-US" altLang="zh-CN" dirty="0"/>
              <a:t>refers to groups of bits that convey some type of information. Binary data, which are represented by digital waveforms, must be transferred from one device to another within a digital system or from one system to another in order to accomplish a given purpose.</a:t>
            </a:r>
            <a:endParaRPr lang="en-US" altLang="zh-CN" dirty="0"/>
          </a:p>
          <a:p>
            <a:pPr lvl="0"/>
            <a:r>
              <a:rPr lang="en-US" altLang="zh-CN" dirty="0"/>
              <a:t>As illustrated in Figure 1.13, binary data are transferred in two ways: serial and parallel.</a:t>
            </a:r>
            <a:endParaRPr lang="en-US" altLang="zh-CN" dirty="0"/>
          </a:p>
          <a:p>
            <a:pPr lvl="0"/>
            <a:r>
              <a:rPr lang="zh-CN" altLang="en-US" dirty="0"/>
              <a:t>接</a:t>
            </a:r>
            <a:r>
              <a:rPr lang="en-US" altLang="zh-CN" dirty="0"/>
              <a:t>PPT</a:t>
            </a:r>
            <a:endParaRPr lang="en-US" altLang="zh-CN" dirty="0"/>
          </a:p>
          <a:p>
            <a:pPr lvl="0"/>
            <a:endParaRPr lang="en-US" altLang="zh-CN" dirty="0"/>
          </a:p>
          <a:p>
            <a:pPr lvl="0"/>
            <a:r>
              <a:rPr lang="en-US" altLang="zh-CN" dirty="0"/>
              <a:t>When bits are transferred in </a:t>
            </a:r>
            <a:r>
              <a:rPr lang="en-US" altLang="zh-CN" b="1" dirty="0"/>
              <a:t>serial </a:t>
            </a:r>
            <a:r>
              <a:rPr lang="en-US" altLang="zh-CN" dirty="0"/>
              <a:t>form from one point to another, they are sent one bit at a time along a single line, as illustrated in Figure 1.13(a). During the time interval from </a:t>
            </a:r>
            <a:r>
              <a:rPr lang="en-US" altLang="zh-CN" i="1" dirty="0"/>
              <a:t>t</a:t>
            </a:r>
            <a:r>
              <a:rPr lang="en-US" altLang="zh-CN" baseline="-25000" dirty="0"/>
              <a:t>0</a:t>
            </a:r>
            <a:r>
              <a:rPr lang="en-US" altLang="zh-CN" dirty="0"/>
              <a:t> to </a:t>
            </a:r>
            <a:r>
              <a:rPr lang="en-US" altLang="zh-CN" i="1" dirty="0"/>
              <a:t>t</a:t>
            </a:r>
            <a:r>
              <a:rPr lang="en-US" altLang="zh-CN" baseline="-25000" dirty="0"/>
              <a:t>1</a:t>
            </a:r>
            <a:r>
              <a:rPr lang="en-US" altLang="zh-CN" dirty="0"/>
              <a:t>, the first bit is transferred. During the time interval from </a:t>
            </a:r>
            <a:r>
              <a:rPr lang="en-US" altLang="zh-CN" i="1" dirty="0"/>
              <a:t>t</a:t>
            </a:r>
            <a:r>
              <a:rPr lang="en-US" altLang="zh-CN" baseline="-25000" dirty="0"/>
              <a:t>1</a:t>
            </a:r>
            <a:r>
              <a:rPr lang="en-US" altLang="zh-CN" dirty="0"/>
              <a:t> to </a:t>
            </a:r>
            <a:r>
              <a:rPr lang="en-US" altLang="zh-CN" i="1" dirty="0"/>
              <a:t>t</a:t>
            </a:r>
            <a:r>
              <a:rPr lang="en-US" altLang="zh-CN" baseline="-25000" dirty="0"/>
              <a:t>2</a:t>
            </a:r>
            <a:r>
              <a:rPr lang="en-US" altLang="zh-CN" dirty="0"/>
              <a:t>, the second bit is transferred, and so on. To transfer eight bits in series, it takes eight time intervals.</a:t>
            </a:r>
            <a:endParaRPr lang="en-US" altLang="zh-CN" dirty="0"/>
          </a:p>
          <a:p>
            <a:pPr lvl="0"/>
            <a:r>
              <a:rPr lang="en-US" altLang="zh-CN" dirty="0"/>
              <a:t>When bits are transferred in </a:t>
            </a:r>
            <a:r>
              <a:rPr lang="en-US" altLang="zh-CN" b="1" dirty="0"/>
              <a:t>parallel </a:t>
            </a:r>
            <a:r>
              <a:rPr lang="en-US" altLang="zh-CN" dirty="0"/>
              <a:t>form, all the bits in a group are sent out on separate lines at the same time. There is one line for each bit, as shown in Figure 1.13(b) for the example of eight bits being transferred. To transfer eight bits in parallel, it takes one time interval compared to eight time intervals for the serial transfer.</a:t>
            </a:r>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68611" name="Rectangle 2"/>
          <p:cNvSpPr>
            <a:spLocks noRot="1" noTextEdit="1"/>
          </p:cNvSpPr>
          <p:nvPr>
            <p:ph type="sldImg"/>
          </p:nvPr>
        </p:nvSpPr>
        <p:spPr>
          <a:ln/>
        </p:spPr>
      </p:sp>
      <p:sp>
        <p:nvSpPr>
          <p:cNvPr id="68612" name="Rectangle 3"/>
          <p:cNvSpPr>
            <a:spLocks noGrp="1"/>
          </p:cNvSpPr>
          <p:nvPr>
            <p:ph type="body" idx="1"/>
          </p:nvPr>
        </p:nvSpPr>
        <p:spPr>
          <a:ln/>
        </p:spPr>
        <p:txBody>
          <a:bodyPr wrap="square" lIns="91440" tIns="45720" rIns="91440" bIns="45720" anchor="t" anchorCtr="0"/>
          <a:p>
            <a:pPr lvl="0"/>
            <a:r>
              <a:rPr lang="zh-CN" altLang="en-US" dirty="0"/>
              <a:t>接</a:t>
            </a:r>
            <a:r>
              <a:rPr lang="en-US" altLang="zh-CN" dirty="0"/>
              <a:t>PPT</a:t>
            </a:r>
            <a:endParaRPr lang="en-US" altLang="zh-CN" dirty="0"/>
          </a:p>
          <a:p>
            <a:pPr lvl="0"/>
            <a:r>
              <a:rPr lang="en-US" altLang="zh-CN" dirty="0"/>
              <a:t>Since the frequency of the clock is 1 MHz, the period is : 1us</a:t>
            </a:r>
            <a:endParaRPr lang="en-US" altLang="zh-CN" dirty="0"/>
          </a:p>
          <a:p>
            <a:pPr lvl="0"/>
            <a:r>
              <a:rPr lang="en-US" altLang="zh-CN" dirty="0"/>
              <a:t>It takes 1 us (microsecond (</a:t>
            </a:r>
            <a:r>
              <a:rPr lang="el-GR" altLang="zh-CN" dirty="0"/>
              <a:t>μ</a:t>
            </a:r>
            <a:r>
              <a:rPr lang="en-US" altLang="zh-CN" dirty="0"/>
              <a:t>s) ) to transfer each bit in the waveform. The total transfer time for 8 bits is:</a:t>
            </a:r>
            <a:endParaRPr lang="en-US" altLang="zh-CN" dirty="0"/>
          </a:p>
          <a:p>
            <a:pPr lvl="0"/>
            <a:r>
              <a:rPr lang="en-US" altLang="zh-CN" dirty="0"/>
              <a:t>1x8 =8 us</a:t>
            </a:r>
            <a:endParaRPr lang="en-US" altLang="zh-CN" dirty="0"/>
          </a:p>
          <a:p>
            <a:pPr lvl="0"/>
            <a:r>
              <a:rPr lang="en-US" altLang="zh-CN" b="1" dirty="0"/>
              <a:t>(b) </a:t>
            </a:r>
            <a:r>
              <a:rPr lang="en-US" altLang="zh-CN" dirty="0"/>
              <a:t>A parallel transfer would take </a:t>
            </a:r>
            <a:r>
              <a:rPr lang="en-US" altLang="zh-CN" b="1" dirty="0"/>
              <a:t>1 </a:t>
            </a:r>
            <a:r>
              <a:rPr lang="en-US" altLang="zh-CN" dirty="0"/>
              <a:t>u</a:t>
            </a:r>
            <a:r>
              <a:rPr lang="en-US" altLang="zh-CN" b="1" dirty="0"/>
              <a:t>s </a:t>
            </a:r>
            <a:r>
              <a:rPr lang="en-US" altLang="zh-CN" dirty="0"/>
              <a:t>for all eight bits.</a:t>
            </a:r>
            <a:endParaRPr lang="en-US" altLang="zh-CN" dirty="0"/>
          </a:p>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70659" name="Rectangle 2"/>
          <p:cNvSpPr>
            <a:spLocks noRot="1" noTextEdit="1"/>
          </p:cNvSpPr>
          <p:nvPr>
            <p:ph type="sldImg"/>
          </p:nvPr>
        </p:nvSpPr>
        <p:spPr>
          <a:ln/>
        </p:spPr>
      </p:sp>
      <p:sp>
        <p:nvSpPr>
          <p:cNvPr id="70660" name="Rectangle 3"/>
          <p:cNvSpPr>
            <a:spLocks noGrp="1"/>
          </p:cNvSpPr>
          <p:nvPr>
            <p:ph type="body" idx="1"/>
          </p:nvPr>
        </p:nvSpPr>
        <p:spPr>
          <a:ln/>
        </p:spPr>
        <p:txBody>
          <a:bodyPr wrap="square" lIns="91440" tIns="45720" rIns="91440" bIns="45720" anchor="t" anchorCtr="0"/>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74756"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86020"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88068"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noRot="1" noChangeAspect="1" noTextEdit="1"/>
          </p:cNvSpPr>
          <p:nvPr>
            <p:ph type="sldImg"/>
          </p:nvPr>
        </p:nvSpPr>
        <p:spPr>
          <a:ln>
            <a:solidFill>
              <a:srgbClr val="000000">
                <a:alpha val="100000"/>
              </a:srgbClr>
            </a:solidFill>
            <a:miter lim="800000"/>
          </a:ln>
        </p:spPr>
      </p:sp>
      <p:sp>
        <p:nvSpPr>
          <p:cNvPr id="22531" name="Rectangle 3"/>
          <p:cNvSpPr>
            <a:spLocks noGrp="1"/>
          </p:cNvSpPr>
          <p:nvPr>
            <p:ph type="body" idx="1"/>
          </p:nvPr>
        </p:nvSpPr>
        <p:spPr>
          <a:ln/>
        </p:spPr>
        <p:txBody>
          <a:bodyPr wrap="square" lIns="91440" tIns="45720" rIns="91440" bIns="45720" anchor="t" anchorCtr="0"/>
          <a:p>
            <a:pPr lvl="0"/>
            <a:endParaRPr lang="zh-CN" altLang="zh-CN" dirty="0">
              <a:latin typeface="Arial" panose="020B0604020202020204" pitchFamily="34" charset="0"/>
              <a:ea typeface="MS PGothic"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93188"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95236"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97284"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99332"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101380"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ln/>
        </p:spPr>
        <p:txBody>
          <a:bodyPr wrap="square" lIns="91440" tIns="45720" rIns="91440" bIns="45720" anchor="t" anchorCtr="0"/>
          <a:p>
            <a:pPr lvl="0"/>
            <a:r>
              <a:rPr lang="en-US" altLang="zh-CN" b="1" dirty="0"/>
              <a:t>The Digital Advantage</a:t>
            </a:r>
            <a:endParaRPr lang="zh-CN" altLang="en-US" dirty="0"/>
          </a:p>
          <a:p>
            <a:pPr lvl="0"/>
            <a:r>
              <a:rPr lang="en-US" altLang="zh-CN" dirty="0"/>
              <a:t>Digital representation has certain advantages over analog representation in electronics applications. For one thing, digital data can be processed and transmitted more efficiently and reliably than analog data. Also, digital data has a great advantage when storage is necessary. For example, music when converted to digital form can be stored more compactly and reproduced with greater accuracy and clarity than is possible when it is in analog form. Noise </a:t>
            </a:r>
            <a:r>
              <a:rPr lang="en-US" altLang="zh-CN" u="sng" dirty="0"/>
              <a:t>(unwanted voltage fluctuations)</a:t>
            </a:r>
            <a:r>
              <a:rPr lang="en-US" altLang="zh-CN" dirty="0"/>
              <a:t> does not affect digital data nearly as much as it does analog signals.</a:t>
            </a:r>
            <a:endParaRPr lang="zh-CN" altLang="en-US" dirty="0"/>
          </a:p>
        </p:txBody>
      </p:sp>
      <p:sp>
        <p:nvSpPr>
          <p:cNvPr id="24580"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6628"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ln/>
        </p:spPr>
        <p:txBody>
          <a:bodyPr wrap="square" lIns="91440" tIns="45720" rIns="91440" bIns="45720" anchor="t" anchorCtr="0"/>
          <a:p>
            <a:pPr lvl="0"/>
            <a:r>
              <a:rPr lang="en-US" altLang="zh-CN" dirty="0"/>
              <a:t>Consider the simple RC circuit in Figure 1. Perhaps you have encountered such a circuit in a physics or introductory electronics course. Let the initial charge of capacitor C equal zero; when switch S1 is closed, the voltage across C will vary continuously from 0 volts to the maximum of the battery voltage, Va</a:t>
            </a:r>
            <a:endParaRPr lang="en-US" altLang="zh-CN" dirty="0"/>
          </a:p>
          <a:p>
            <a:pPr lvl="0"/>
            <a:r>
              <a:rPr lang="en-US" altLang="zh-CN" dirty="0"/>
              <a:t>The voltage developed across C, Figure (b), illustrates as an analog function; C increases exponentially [ˌɛkspoʊˈnɛnʃəli] until it reaches the same value Va at t=</a:t>
            </a:r>
            <a:r>
              <a:rPr lang="en-US" altLang="zh-CN" dirty="0">
                <a:latin typeface="Bookman Old Style" panose="02050604050505020204" pitchFamily="18" charset="0"/>
              </a:rPr>
              <a:t>∞ (</a:t>
            </a:r>
            <a:r>
              <a:rPr lang="en-US" altLang="zh-CN" dirty="0"/>
              <a:t>infinite</a:t>
            </a:r>
            <a:r>
              <a:rPr lang="en-US" altLang="zh-CN" dirty="0">
                <a:latin typeface="Bookman Old Style" panose="02050604050505020204" pitchFamily="18" charset="0"/>
              </a:rPr>
              <a:t>). The “continuous” nature of the information is what cause it to be classified as analog.</a:t>
            </a:r>
            <a:endParaRPr lang="en-US" altLang="zh-CN" dirty="0">
              <a:latin typeface="Bookman Old Style" panose="02050604050505020204" pitchFamily="18" charset="0"/>
            </a:endParaRPr>
          </a:p>
        </p:txBody>
      </p:sp>
      <p:sp>
        <p:nvSpPr>
          <p:cNvPr id="29700"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ln/>
        </p:spPr>
        <p:txBody>
          <a:bodyPr wrap="square" lIns="91440" tIns="45720" rIns="91440" bIns="45720" anchor="t" anchorCtr="0"/>
          <a:p>
            <a:pPr lvl="0"/>
            <a:r>
              <a:rPr lang="en-US" altLang="zh-CN" dirty="0"/>
              <a:t>Electronic systems tend to be classified as either analog(continuous) or digital(discrete). The mathematics of analog systems relates input to output in a continuous fashion; an amplifier gain equation describes how the input voltage will be amplified as a function of frequency, for example. Digital systems also have the ability to transform inputs into outputs. However, data are represented discretely, usually in a binary (base-2) number system, instead of in the more familiar decimal number system. Binary numbers are used, instead of decimal(base-10), due to the ease with which they can be implemented using electronic devices. It is easier to make a transistor operate between two discrete values than ten, as would be necessary if decimal numbers were used. Number systems-decimal, binary, and others-will be discussed later in this chapter. </a:t>
            </a:r>
            <a:endParaRPr lang="en-US" altLang="zh-CN" dirty="0"/>
          </a:p>
          <a:p>
            <a:pPr lvl="0"/>
            <a:r>
              <a:rPr lang="en-US" altLang="zh-CN" dirty="0"/>
              <a:t>A sine wave can be represented in either a continuous (analog ) fashion or in a discrete (digital) fashion. Figure 1.2 illustrates the methods of representing the same function.</a:t>
            </a:r>
            <a:endParaRPr lang="en-US" altLang="zh-CN" dirty="0"/>
          </a:p>
          <a:p>
            <a:pPr lvl="0"/>
            <a:r>
              <a:rPr lang="en-US" altLang="zh-CN" dirty="0"/>
              <a:t>Figure 1.2 (a) illustrates  a sine wave functions in a continuous or analog form, and Figure 1.2 (b) represents the same sine wave in a discrete or digital form. Each point of the sine wave shown in Figure 1.2 (b) is represented by a discrete voltage at some time(t). Digital representation of a discrete voltage may be in decimal number system or some other number system, such as binary. It is not the number system used that makes the representation digital but rather that the measurements are taken at separate intervals of time.</a:t>
            </a:r>
            <a:endParaRPr lang="en-US" altLang="zh-CN" dirty="0"/>
          </a:p>
          <a:p>
            <a:pPr lvl="0"/>
            <a:r>
              <a:rPr lang="en-US" altLang="zh-CN" dirty="0"/>
              <a:t>Let each discrete value for the sine wave shown in Figure 1.2 (b) be expressed in a three-digit decimal number as presented in table 1.1.  Let a cycle of the sine wave be divided into 16 equal time intervals, each representing 22.5 degrees. The time division is arbitrary for this example; it certainly could be divided differently. The number of horizontal divisions determines time resolution, and the number of digits for each interval determines the voltage resolution of the function.  table 1.1could also be represented in base-2 numbers, or any other number system.</a:t>
            </a:r>
            <a:endParaRPr lang="en-US" altLang="zh-CN" dirty="0"/>
          </a:p>
          <a:p>
            <a:pPr lvl="0"/>
            <a:r>
              <a:rPr lang="en-US" altLang="zh-CN" dirty="0"/>
              <a:t>Discrete representation of a function provides useful information only at the time it was generated. If, for instance, a measurement was taken at time inverval 6, then v</a:t>
            </a:r>
            <a:r>
              <a:rPr lang="en-US" altLang="zh-CN" baseline="-25000" dirty="0"/>
              <a:t>c</a:t>
            </a:r>
            <a:r>
              <a:rPr lang="en-US" altLang="zh-CN" dirty="0"/>
              <a:t>=7.07v. Voltage v</a:t>
            </a:r>
            <a:r>
              <a:rPr lang="en-US" altLang="zh-CN" baseline="-25000" dirty="0"/>
              <a:t>c</a:t>
            </a:r>
            <a:r>
              <a:rPr lang="en-US" altLang="zh-CN" dirty="0"/>
              <a:t> is updated at time interval 7 to 3.83V; in between time intervals 6 and 7 the value of Vc is unknown.</a:t>
            </a:r>
            <a:endParaRPr lang="zh-CN" altLang="en-US" baseline="-25000" dirty="0"/>
          </a:p>
          <a:p>
            <a:pPr lvl="0"/>
            <a:endParaRPr lang="zh-CN" altLang="en-US" dirty="0"/>
          </a:p>
        </p:txBody>
      </p:sp>
      <p:sp>
        <p:nvSpPr>
          <p:cNvPr id="31748"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ln/>
        </p:spPr>
        <p:txBody>
          <a:bodyPr wrap="square" lIns="91440" tIns="45720" rIns="91440" bIns="45720" anchor="t" anchorCtr="0"/>
          <a:p>
            <a:pPr lvl="0"/>
            <a:r>
              <a:rPr lang="en-US" altLang="zh-CN" dirty="0"/>
              <a:t>Figure 1.3 shows a block diagram of atypical analog meter for measuring voltage. The input voltage is analog. A rang select switch allows the user to choose the setting for making a reading. An output meter continuously indicates the resulting voltage values. Figure 1.4 illustrates a digital volt meter. Notice that the input section is the same as the analog meter. An analog-to-digital converter is used to transform the continuous analog voltage to a discrete decimal value prior to display.</a:t>
            </a:r>
            <a:endParaRPr lang="zh-CN" altLang="en-US" dirty="0"/>
          </a:p>
        </p:txBody>
      </p:sp>
      <p:sp>
        <p:nvSpPr>
          <p:cNvPr id="33796" name="灯片编号占位符 3"/>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778250" y="9328150"/>
            <a:ext cx="2889250" cy="490538"/>
          </a:xfrm>
          <a:prstGeom prst="rect">
            <a:avLst/>
          </a:prstGeom>
          <a:noFill/>
          <a:ln w="9525">
            <a:noFill/>
          </a:ln>
        </p:spPr>
        <p:txBody>
          <a:bodyPr anchor="b" anchorCtr="0"/>
          <a:p>
            <a:pPr lvl="0" algn="r" eaLnBrk="1" hangingPunct="1"/>
            <a:fld id="{9A0DB2DC-4C9A-4742-B13C-FB6460FD3503}" type="slidenum">
              <a:rPr lang="en-US" altLang="zh-CN" sz="1200" dirty="0"/>
            </a:fld>
            <a:endParaRPr lang="en-US" altLang="zh-CN" sz="1200" dirty="0"/>
          </a:p>
        </p:txBody>
      </p:sp>
      <p:sp>
        <p:nvSpPr>
          <p:cNvPr id="35843" name="Rectangle 2"/>
          <p:cNvSpPr>
            <a:spLocks noRot="1"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a:r>
              <a:rPr lang="en-US" altLang="zh-CN" dirty="0"/>
              <a:t>A public address system, used to amplify sound so that it can be heard by a large audience, is one simple example of an application of analog electronics. The basic diagram in Figure 1.3 illustrates that sound waves, which are analog in nature, are picked up by a microphone and converted to a small analog voltage called the audio signal. This voltage varies continuously as the volume and frequency of the sound changes and is applied to the input of a linear amplifier. The output of the amplifier, which is an increased reproduction of input voltage, goes to the speaker(s). The speaker changes the amplified audio signal back to sound waves that have a much greater volume than the original sound waves picked up by the microphone.</a:t>
            </a:r>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1175" y="533400"/>
            <a:ext cx="2130425" cy="5562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533400"/>
            <a:ext cx="6240462" cy="5562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33400"/>
            <a:ext cx="844708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981200"/>
            <a:ext cx="418465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805363" y="1981200"/>
            <a:ext cx="4186237"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805363" y="4114800"/>
            <a:ext cx="4186237"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533400"/>
            <a:ext cx="8523287" cy="55626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533400"/>
            <a:ext cx="844708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981200"/>
            <a:ext cx="418465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05363" y="1981200"/>
            <a:ext cx="4186237"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0" name="Rectangle 11"/>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6147" name="Picture 8" descr="Pearson_Bound_White"/>
          <p:cNvPicPr>
            <a:picLocks noChangeAspect="1"/>
          </p:cNvPicPr>
          <p:nvPr/>
        </p:nvPicPr>
        <p:blipFill>
          <a:blip r:embed="rId2"/>
          <a:stretch>
            <a:fillRect/>
          </a:stretch>
        </p:blipFill>
        <p:spPr>
          <a:xfrm>
            <a:off x="7621588" y="6396038"/>
            <a:ext cx="1533525" cy="457200"/>
          </a:xfrm>
          <a:prstGeom prst="rect">
            <a:avLst/>
          </a:prstGeom>
          <a:noFill/>
          <a:ln w="9525">
            <a:noFill/>
          </a:ln>
        </p:spPr>
      </p:pic>
      <p:pic>
        <p:nvPicPr>
          <p:cNvPr id="6148" name="Picture 9" descr="Pearson_Strap_Bound_White"/>
          <p:cNvPicPr>
            <a:picLocks noChangeAspect="1"/>
          </p:cNvPicPr>
          <p:nvPr/>
        </p:nvPicPr>
        <p:blipFill>
          <a:blip r:embed="rId3"/>
          <a:stretch>
            <a:fillRect/>
          </a:stretch>
        </p:blipFill>
        <p:spPr>
          <a:xfrm>
            <a:off x="-3175" y="6410325"/>
            <a:ext cx="1766888" cy="457200"/>
          </a:xfrm>
          <a:prstGeom prst="rect">
            <a:avLst/>
          </a:prstGeom>
          <a:noFill/>
          <a:ln w="9525">
            <a:noFill/>
          </a:ln>
        </p:spPr>
      </p:pic>
      <p:sp>
        <p:nvSpPr>
          <p:cNvPr id="14" name="Rectangle 14"/>
          <p:cNvSpPr>
            <a:spLocks noChangeArrowheads="1"/>
          </p:cNvSpPr>
          <p:nvPr/>
        </p:nvSpPr>
        <p:spPr bwMode="auto">
          <a:xfrm>
            <a:off x="3175" y="0"/>
            <a:ext cx="9140825" cy="1600200"/>
          </a:xfrm>
          <a:prstGeom prst="rect">
            <a:avLst/>
          </a:prstGeom>
          <a:solidFill>
            <a:srgbClr val="214C90"/>
          </a:solidFill>
          <a:ln w="9525">
            <a:solidFill>
              <a:srgbClr val="214C90"/>
            </a:solidFill>
            <a:miter lim="800000"/>
          </a:ln>
          <a:effectLst/>
        </p:spPr>
        <p:txBody>
          <a:bodyPr anchor="ctr" anchorCtr="1"/>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60000"/>
              </a:lnSpc>
              <a:spcBef>
                <a:spcPct val="0"/>
              </a:spcBef>
              <a:spcAft>
                <a:spcPts val="1200"/>
              </a:spcAft>
              <a:buClrTx/>
              <a:buSzTx/>
              <a:buFontTx/>
              <a:buNone/>
              <a:defRPr/>
            </a:pPr>
            <a:r>
              <a:rPr kumimoji="0" lang="en-US" altLang="zh-CN" sz="40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Digital Fundamentals</a:t>
            </a:r>
            <a:endParaRPr kumimoji="0" lang="en-US" altLang="zh-CN" sz="18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14"/>
          <p:cNvSpPr txBox="1">
            <a:spLocks noChangeArrowheads="1"/>
          </p:cNvSpPr>
          <p:nvPr/>
        </p:nvSpPr>
        <p:spPr bwMode="auto">
          <a:xfrm>
            <a:off x="4572000" y="2967038"/>
            <a:ext cx="1790700" cy="46196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CHAPTER</a:t>
            </a:r>
            <a:endParaRPr kumimoji="0" lang="en-US" altLang="zh-CN" sz="18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endParaRPr>
          </a:p>
        </p:txBody>
      </p:sp>
      <p:sp>
        <p:nvSpPr>
          <p:cNvPr id="16" name="TextBox 16"/>
          <p:cNvSpPr txBox="1">
            <a:spLocks noChangeArrowheads="1"/>
          </p:cNvSpPr>
          <p:nvPr/>
        </p:nvSpPr>
        <p:spPr bwMode="auto">
          <a:xfrm>
            <a:off x="3709988" y="1323975"/>
            <a:ext cx="1724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ELEVENTH EDITION</a:t>
            </a:r>
            <a:endPar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7"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8"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pic>
        <p:nvPicPr>
          <p:cNvPr id="6154" name="Picture 19" descr="FLOY7968_11_cvrmech2.jpg"/>
          <p:cNvPicPr>
            <a:picLocks noChangeAspect="1"/>
          </p:cNvPicPr>
          <p:nvPr userDrawn="1"/>
        </p:nvPicPr>
        <p:blipFill>
          <a:blip r:embed="rId4"/>
          <a:stretch>
            <a:fillRect/>
          </a:stretch>
        </p:blipFill>
        <p:spPr>
          <a:xfrm>
            <a:off x="762000" y="1981200"/>
            <a:ext cx="3032125" cy="4114800"/>
          </a:xfrm>
          <a:prstGeom prst="rect">
            <a:avLst/>
          </a:prstGeom>
          <a:noFill/>
          <a:ln w="9525" cap="flat" cmpd="sng">
            <a:solidFill>
              <a:schemeClr val="tx1"/>
            </a:solidFill>
            <a:prstDash val="solid"/>
            <a:miter/>
            <a:headEnd type="none" w="med" len="med"/>
            <a:tailEnd type="none" w="med" len="med"/>
          </a:ln>
          <a:effectLst>
            <a:outerShdw dist="38100" dir="2699999" rotWithShape="0">
              <a:srgbClr val="808080">
                <a:alpha val="75000"/>
              </a:srgbClr>
            </a:outerShdw>
          </a:effectLst>
        </p:spPr>
      </p:pic>
    </p:spTree>
  </p:cSld>
  <p:clrMapOvr>
    <a:masterClrMapping/>
  </p:clrMapOvr>
  <p:transition spd="slow" advTm="0"/>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Font typeface="+mj-lt"/>
              <a:buNone/>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14350" indent="-514350">
              <a:buFont typeface="+mj-lt"/>
              <a:buAutoNum type="arabicPeriod"/>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a:noFill/>
          <a:ln>
            <a:noFill/>
          </a:ln>
        </p:spPr>
        <p:txBody>
          <a:bodyPr/>
          <a:lstStyle>
            <a:lvl1pPr algn="l">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4600" y="3086100"/>
            <a:ext cx="4114800" cy="685800"/>
          </a:xfrm>
          <a:noFill/>
          <a:ln>
            <a:noFill/>
          </a:ln>
        </p:spPr>
        <p:txBody>
          <a:bodyPr/>
          <a:lstStyle>
            <a:lvl1pPr algn="ctr">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52600" y="2628900"/>
            <a:ext cx="5715000" cy="1638300"/>
          </a:xfrm>
          <a:noFill/>
          <a:ln>
            <a:noFill/>
          </a:ln>
        </p:spPr>
        <p:txBody>
          <a:bodyPr/>
          <a:lstStyle>
            <a:lvl1pPr algn="ctr">
              <a:defRPr sz="3200" b="1">
                <a:solidFill>
                  <a:srgbClr val="364395"/>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4114800" cy="4525963"/>
          </a:xfrm>
        </p:spPr>
        <p:txBody>
          <a:bodyPr/>
          <a:lstStyle>
            <a:lvl1pPr>
              <a:defRPr sz="2800"/>
            </a:lvl1pPr>
            <a:lvl2pPr>
              <a:defRPr sz="2600"/>
            </a:lvl2pPr>
            <a:lvl3pPr>
              <a:defRPr sz="2400"/>
            </a:lvl3pPr>
            <a:lvl4pPr>
              <a:defRPr sz="22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7496C3"/>
            </a:solidFill>
          </a:ln>
        </p:spPr>
        <p:txBody>
          <a:bodyPr/>
          <a:lstStyle/>
          <a:p>
            <a:r>
              <a:rPr lang="en-US" smtClean="0"/>
              <a:t>Click to edit Master title style</a:t>
            </a:r>
            <a:endParaRPr lang="en-US"/>
          </a:p>
        </p:txBody>
      </p:sp>
      <p:sp>
        <p:nvSpPr>
          <p:cNvPr id="3" name="Content Placeholder 2"/>
          <p:cNvSpPr>
            <a:spLocks noGrp="1"/>
          </p:cNvSpPr>
          <p:nvPr>
            <p:ph idx="1"/>
          </p:nvPr>
        </p:nvSpPr>
        <p:spPr>
          <a:xfrm>
            <a:off x="457200" y="5761037"/>
            <a:ext cx="8229600" cy="563563"/>
          </a:xfrm>
        </p:spPr>
        <p:txBody>
          <a:bodyPr anchor="ctr"/>
          <a:lstStyle>
            <a:lvl1pPr marL="0" indent="0" algn="ctr">
              <a:buNone/>
              <a:tabLst>
                <a:tab pos="7773670" algn="l"/>
              </a:tabLst>
              <a:defRPr sz="1400"/>
            </a:lvl1pPr>
            <a:lvl2pPr algn="ctr">
              <a:buNone/>
              <a:tabLst>
                <a:tab pos="7773670" algn="l"/>
              </a:tabLst>
              <a:defRPr sz="1400"/>
            </a:lvl2pPr>
            <a:lvl3pPr algn="ctr">
              <a:buNone/>
              <a:tabLst>
                <a:tab pos="7773670" algn="l"/>
              </a:tabLst>
              <a:defRPr sz="1400"/>
            </a:lvl3pPr>
            <a:lvl4pPr algn="ctr">
              <a:buNone/>
              <a:tabLst>
                <a:tab pos="7773670" algn="l"/>
              </a:tabLst>
              <a:defRPr sz="1400"/>
            </a:lvl4pPr>
            <a:lvl5pPr algn="ctr">
              <a:buNone/>
              <a:tabLst>
                <a:tab pos="7773670" algn="l"/>
              </a:tabLst>
              <a:defRPr sz="1400"/>
            </a:lvl5pPr>
          </a:lstStyle>
          <a:p>
            <a:pPr lvl="0"/>
            <a:r>
              <a:rPr lang="en-US" smtClean="0"/>
              <a:t>Click to edit Master text styles</a:t>
            </a:r>
            <a:endParaRPr lang="en-US" smtClean="0"/>
          </a:p>
        </p:txBody>
      </p:sp>
    </p:spTree>
  </p:cSld>
  <p:clrMapOvr>
    <a:masterClrMapping/>
  </p:clrMapOvr>
  <p:transition spd="slow" advTm="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slow" advTm="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66925"/>
            <a:ext cx="7772400" cy="1362075"/>
          </a:xfrm>
          <a:noFill/>
          <a:ln>
            <a:noFill/>
          </a:ln>
        </p:spPr>
        <p:txBody>
          <a:bodyPr anchorCtr="1"/>
          <a:lstStyle>
            <a:lvl1pPr algn="ctr">
              <a:defRPr sz="3600" b="0" cap="none">
                <a:solidFill>
                  <a:srgbClr val="1191D0"/>
                </a:solidFill>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452813"/>
            <a:ext cx="7772400" cy="1500187"/>
          </a:xfrm>
        </p:spPr>
        <p:txBody>
          <a:bodyPr anchor="b"/>
          <a:lstStyle>
            <a:lvl1pPr marL="0" indent="0" algn="ctr">
              <a:buNone/>
              <a:defRPr sz="2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0"/>
            <a:ext cx="8229600" cy="685800"/>
          </a:xfrm>
          <a:noFill/>
          <a:ln>
            <a:noFill/>
          </a:ln>
        </p:spPr>
        <p:txBody>
          <a:bodyPr anchor="b" anchorCtr="1"/>
          <a:lstStyle>
            <a:lvl1pPr algn="ctr">
              <a:defRPr sz="14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214C90"/>
              </a:buClr>
              <a:buSzTx/>
              <a:buFont typeface="Times" pitchFamily="-110" charset="0"/>
              <a:buNone/>
              <a:defRPr/>
            </a:pPr>
            <a:r>
              <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rPr>
              <a:t>Click icon to add picture</a:t>
            </a:r>
            <a:endPar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88" y="0"/>
            <a:ext cx="2284412"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 y="0"/>
            <a:ext cx="6704013" cy="612616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showMasterSp="0">
  <p:cSld name="1_Title Slide">
    <p:bg>
      <p:bgPr>
        <a:solidFill>
          <a:schemeClr val="bg1"/>
        </a:solidFill>
        <a:effectLst/>
      </p:bgPr>
    </p:bg>
    <p:spTree>
      <p:nvGrpSpPr>
        <p:cNvPr id="1" name=""/>
        <p:cNvGrpSpPr/>
        <p:nvPr/>
      </p:nvGrpSpPr>
      <p:grpSpPr>
        <a:xfrm>
          <a:off x="0" y="0"/>
          <a:ext cx="0" cy="0"/>
          <a:chOff x="0" y="0"/>
          <a:chExt cx="0" cy="0"/>
        </a:xfrm>
      </p:grpSpPr>
      <p:sp>
        <p:nvSpPr>
          <p:cNvPr id="10" name="Rectangle 5"/>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7171" name="Picture 8" descr="Pearson_Bound_White"/>
          <p:cNvPicPr>
            <a:picLocks noChangeAspect="1"/>
          </p:cNvPicPr>
          <p:nvPr/>
        </p:nvPicPr>
        <p:blipFill>
          <a:blip r:embed="rId2"/>
          <a:stretch>
            <a:fillRect/>
          </a:stretch>
        </p:blipFill>
        <p:spPr>
          <a:xfrm>
            <a:off x="7621588" y="6400800"/>
            <a:ext cx="1533525" cy="457200"/>
          </a:xfrm>
          <a:prstGeom prst="rect">
            <a:avLst/>
          </a:prstGeom>
          <a:noFill/>
          <a:ln w="9525">
            <a:noFill/>
          </a:ln>
        </p:spPr>
      </p:pic>
      <p:pic>
        <p:nvPicPr>
          <p:cNvPr id="7172" name="Picture 9" descr="Pearson_Strap_Bound_White"/>
          <p:cNvPicPr>
            <a:picLocks noChangeAspect="1"/>
          </p:cNvPicPr>
          <p:nvPr/>
        </p:nvPicPr>
        <p:blipFill>
          <a:blip r:embed="rId3"/>
          <a:stretch>
            <a:fillRect/>
          </a:stretch>
        </p:blipFill>
        <p:spPr>
          <a:xfrm>
            <a:off x="-3175" y="6400800"/>
            <a:ext cx="1766888" cy="457200"/>
          </a:xfrm>
          <a:prstGeom prst="rect">
            <a:avLst/>
          </a:prstGeom>
          <a:noFill/>
          <a:ln w="9525">
            <a:noFill/>
          </a:ln>
        </p:spPr>
      </p:pic>
      <p:sp>
        <p:nvSpPr>
          <p:cNvPr id="14"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Family Law and Practice,</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 4th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Luppino | Miller</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6"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1E319BE-573E-4639-9551-223187E4CF53}" type="datetime1">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5E053CD-D0E7-4928-A83D-E2BE280B5D1F}" type="slidenum">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spd="slow" advTm="0"/>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0" name="Rectangle 11"/>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8195" name="Picture 8" descr="Pearson_Bound_White"/>
          <p:cNvPicPr>
            <a:picLocks noChangeAspect="1"/>
          </p:cNvPicPr>
          <p:nvPr/>
        </p:nvPicPr>
        <p:blipFill>
          <a:blip r:embed="rId2"/>
          <a:stretch>
            <a:fillRect/>
          </a:stretch>
        </p:blipFill>
        <p:spPr>
          <a:xfrm>
            <a:off x="7621588" y="6396038"/>
            <a:ext cx="1533525" cy="457200"/>
          </a:xfrm>
          <a:prstGeom prst="rect">
            <a:avLst/>
          </a:prstGeom>
          <a:noFill/>
          <a:ln w="9525">
            <a:noFill/>
          </a:ln>
        </p:spPr>
      </p:pic>
      <p:pic>
        <p:nvPicPr>
          <p:cNvPr id="8196" name="Picture 9" descr="Pearson_Strap_Bound_White"/>
          <p:cNvPicPr>
            <a:picLocks noChangeAspect="1"/>
          </p:cNvPicPr>
          <p:nvPr/>
        </p:nvPicPr>
        <p:blipFill>
          <a:blip r:embed="rId3"/>
          <a:stretch>
            <a:fillRect/>
          </a:stretch>
        </p:blipFill>
        <p:spPr>
          <a:xfrm>
            <a:off x="-3175" y="6410325"/>
            <a:ext cx="1766888" cy="457200"/>
          </a:xfrm>
          <a:prstGeom prst="rect">
            <a:avLst/>
          </a:prstGeom>
          <a:noFill/>
          <a:ln w="9525">
            <a:noFill/>
          </a:ln>
        </p:spPr>
      </p:pic>
      <p:sp>
        <p:nvSpPr>
          <p:cNvPr id="14" name="Rectangle 14"/>
          <p:cNvSpPr>
            <a:spLocks noChangeArrowheads="1"/>
          </p:cNvSpPr>
          <p:nvPr/>
        </p:nvSpPr>
        <p:spPr bwMode="auto">
          <a:xfrm>
            <a:off x="3175" y="0"/>
            <a:ext cx="9140825" cy="1600200"/>
          </a:xfrm>
          <a:prstGeom prst="rect">
            <a:avLst/>
          </a:prstGeom>
          <a:solidFill>
            <a:srgbClr val="214C90"/>
          </a:solidFill>
          <a:ln w="9525">
            <a:solidFill>
              <a:srgbClr val="214C90"/>
            </a:solidFill>
            <a:miter lim="800000"/>
          </a:ln>
          <a:effectLst/>
        </p:spPr>
        <p:txBody>
          <a:bodyPr anchor="ctr" anchorCtr="1"/>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60000"/>
              </a:lnSpc>
              <a:spcBef>
                <a:spcPct val="0"/>
              </a:spcBef>
              <a:spcAft>
                <a:spcPts val="1200"/>
              </a:spcAft>
              <a:buClrTx/>
              <a:buSzTx/>
              <a:buFontTx/>
              <a:buNone/>
              <a:defRPr/>
            </a:pPr>
            <a:r>
              <a:rPr kumimoji="0" lang="en-US" altLang="zh-CN" sz="40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Digital Fundamentals</a:t>
            </a:r>
            <a:endParaRPr kumimoji="0" lang="en-US" altLang="zh-CN" sz="18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14"/>
          <p:cNvSpPr txBox="1">
            <a:spLocks noChangeArrowheads="1"/>
          </p:cNvSpPr>
          <p:nvPr/>
        </p:nvSpPr>
        <p:spPr bwMode="auto">
          <a:xfrm>
            <a:off x="4572000" y="2967038"/>
            <a:ext cx="1790700" cy="46196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CHAPTER</a:t>
            </a:r>
            <a:endParaRPr kumimoji="0" lang="en-US" altLang="zh-CN" sz="18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endParaRPr>
          </a:p>
        </p:txBody>
      </p:sp>
      <p:sp>
        <p:nvSpPr>
          <p:cNvPr id="16" name="TextBox 16"/>
          <p:cNvSpPr txBox="1">
            <a:spLocks noChangeArrowheads="1"/>
          </p:cNvSpPr>
          <p:nvPr/>
        </p:nvSpPr>
        <p:spPr bwMode="auto">
          <a:xfrm>
            <a:off x="3709988" y="1323975"/>
            <a:ext cx="1724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ELEVENTH EDITION</a:t>
            </a:r>
            <a:endPar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7"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8"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pic>
        <p:nvPicPr>
          <p:cNvPr id="8202" name="Picture 19" descr="FLOY7968_11_cvrmech2.jpg"/>
          <p:cNvPicPr>
            <a:picLocks noChangeAspect="1"/>
          </p:cNvPicPr>
          <p:nvPr userDrawn="1"/>
        </p:nvPicPr>
        <p:blipFill>
          <a:blip r:embed="rId4"/>
          <a:stretch>
            <a:fillRect/>
          </a:stretch>
        </p:blipFill>
        <p:spPr>
          <a:xfrm>
            <a:off x="762000" y="1981200"/>
            <a:ext cx="3032125" cy="4114800"/>
          </a:xfrm>
          <a:prstGeom prst="rect">
            <a:avLst/>
          </a:prstGeom>
          <a:noFill/>
          <a:ln w="9525" cap="flat" cmpd="sng">
            <a:solidFill>
              <a:schemeClr val="tx1"/>
            </a:solidFill>
            <a:prstDash val="solid"/>
            <a:miter/>
            <a:headEnd type="none" w="med" len="med"/>
            <a:tailEnd type="none" w="med" len="med"/>
          </a:ln>
          <a:effectLst>
            <a:outerShdw dist="38100" dir="2699999" rotWithShape="0">
              <a:srgbClr val="808080">
                <a:alpha val="75000"/>
              </a:srgbClr>
            </a:outerShdw>
          </a:effectLst>
        </p:spPr>
      </p:pic>
    </p:spTree>
  </p:cSld>
  <p:clrMapOvr>
    <a:masterClrMapping/>
  </p:clrMapOvr>
  <p:transition spd="slow" advTm="0"/>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Font typeface="+mj-lt"/>
              <a:buNone/>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14350" indent="-514350">
              <a:buFont typeface="+mj-lt"/>
              <a:buAutoNum type="arabicPeriod"/>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a:noFill/>
          <a:ln>
            <a:noFill/>
          </a:ln>
        </p:spPr>
        <p:txBody>
          <a:bodyPr/>
          <a:lstStyle>
            <a:lvl1pPr algn="l">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981200"/>
            <a:ext cx="41846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05363" y="1981200"/>
            <a:ext cx="41862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4600" y="3086100"/>
            <a:ext cx="4114800" cy="685800"/>
          </a:xfrm>
          <a:noFill/>
          <a:ln>
            <a:noFill/>
          </a:ln>
        </p:spPr>
        <p:txBody>
          <a:bodyPr/>
          <a:lstStyle>
            <a:lvl1pPr algn="ctr">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52600" y="2628900"/>
            <a:ext cx="5715000" cy="1638300"/>
          </a:xfrm>
          <a:noFill/>
          <a:ln>
            <a:noFill/>
          </a:ln>
        </p:spPr>
        <p:txBody>
          <a:bodyPr/>
          <a:lstStyle>
            <a:lvl1pPr algn="ctr">
              <a:defRPr sz="3200" b="1">
                <a:solidFill>
                  <a:srgbClr val="364395"/>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4114800" cy="4525963"/>
          </a:xfrm>
        </p:spPr>
        <p:txBody>
          <a:bodyPr/>
          <a:lstStyle>
            <a:lvl1pPr>
              <a:defRPr sz="2800"/>
            </a:lvl1pPr>
            <a:lvl2pPr>
              <a:defRPr sz="2600"/>
            </a:lvl2pPr>
            <a:lvl3pPr>
              <a:defRPr sz="2400"/>
            </a:lvl3pPr>
            <a:lvl4pPr>
              <a:defRPr sz="22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7496C3"/>
            </a:solidFill>
          </a:ln>
        </p:spPr>
        <p:txBody>
          <a:bodyPr/>
          <a:lstStyle/>
          <a:p>
            <a:r>
              <a:rPr lang="en-US" smtClean="0"/>
              <a:t>Click to edit Master title style</a:t>
            </a:r>
            <a:endParaRPr lang="en-US"/>
          </a:p>
        </p:txBody>
      </p:sp>
      <p:sp>
        <p:nvSpPr>
          <p:cNvPr id="3" name="Content Placeholder 2"/>
          <p:cNvSpPr>
            <a:spLocks noGrp="1"/>
          </p:cNvSpPr>
          <p:nvPr>
            <p:ph idx="1"/>
          </p:nvPr>
        </p:nvSpPr>
        <p:spPr>
          <a:xfrm>
            <a:off x="457200" y="5761037"/>
            <a:ext cx="8229600" cy="563563"/>
          </a:xfrm>
        </p:spPr>
        <p:txBody>
          <a:bodyPr anchor="ctr"/>
          <a:lstStyle>
            <a:lvl1pPr marL="0" indent="0" algn="ctr">
              <a:buNone/>
              <a:tabLst>
                <a:tab pos="7773670" algn="l"/>
              </a:tabLst>
              <a:defRPr sz="1400"/>
            </a:lvl1pPr>
            <a:lvl2pPr algn="ctr">
              <a:buNone/>
              <a:tabLst>
                <a:tab pos="7773670" algn="l"/>
              </a:tabLst>
              <a:defRPr sz="1400"/>
            </a:lvl2pPr>
            <a:lvl3pPr algn="ctr">
              <a:buNone/>
              <a:tabLst>
                <a:tab pos="7773670" algn="l"/>
              </a:tabLst>
              <a:defRPr sz="1400"/>
            </a:lvl3pPr>
            <a:lvl4pPr algn="ctr">
              <a:buNone/>
              <a:tabLst>
                <a:tab pos="7773670" algn="l"/>
              </a:tabLst>
              <a:defRPr sz="1400"/>
            </a:lvl4pPr>
            <a:lvl5pPr algn="ctr">
              <a:buNone/>
              <a:tabLst>
                <a:tab pos="7773670" algn="l"/>
              </a:tabLst>
              <a:defRPr sz="1400"/>
            </a:lvl5pPr>
          </a:lstStyle>
          <a:p>
            <a:pPr lvl="0"/>
            <a:r>
              <a:rPr lang="en-US" smtClean="0"/>
              <a:t>Click to edit Master text styles</a:t>
            </a:r>
            <a:endParaRPr lang="en-US" smtClean="0"/>
          </a:p>
        </p:txBody>
      </p:sp>
    </p:spTree>
  </p:cSld>
  <p:clrMapOvr>
    <a:masterClrMapping/>
  </p:clrMapOvr>
  <p:transition spd="slow" advTm="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slow" advTm="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66925"/>
            <a:ext cx="7772400" cy="1362075"/>
          </a:xfrm>
          <a:noFill/>
          <a:ln>
            <a:noFill/>
          </a:ln>
        </p:spPr>
        <p:txBody>
          <a:bodyPr anchorCtr="1"/>
          <a:lstStyle>
            <a:lvl1pPr algn="ctr">
              <a:defRPr sz="3600" b="0" cap="none">
                <a:solidFill>
                  <a:srgbClr val="1191D0"/>
                </a:solidFill>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452813"/>
            <a:ext cx="7772400" cy="1500187"/>
          </a:xfrm>
        </p:spPr>
        <p:txBody>
          <a:bodyPr anchor="b"/>
          <a:lstStyle>
            <a:lvl1pPr marL="0" indent="0" algn="ctr">
              <a:buNone/>
              <a:defRPr sz="2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0"/>
            <a:ext cx="8229600" cy="685800"/>
          </a:xfrm>
          <a:noFill/>
          <a:ln>
            <a:noFill/>
          </a:ln>
        </p:spPr>
        <p:txBody>
          <a:bodyPr anchor="b" anchorCtr="1"/>
          <a:lstStyle>
            <a:lvl1pPr algn="ctr">
              <a:defRPr sz="14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214C90"/>
              </a:buClr>
              <a:buSzTx/>
              <a:buFont typeface="Times" pitchFamily="-110" charset="0"/>
              <a:buNone/>
              <a:defRPr/>
            </a:pPr>
            <a:r>
              <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rPr>
              <a:t>Click icon to add picture</a:t>
            </a:r>
            <a:endPar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88" y="0"/>
            <a:ext cx="2284412"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 y="0"/>
            <a:ext cx="6704013" cy="612616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showMasterSp="0">
  <p:cSld name="1_Title Slide">
    <p:bg>
      <p:bgPr>
        <a:solidFill>
          <a:schemeClr val="bg1"/>
        </a:solidFill>
        <a:effectLst/>
      </p:bgPr>
    </p:bg>
    <p:spTree>
      <p:nvGrpSpPr>
        <p:cNvPr id="1" name=""/>
        <p:cNvGrpSpPr/>
        <p:nvPr/>
      </p:nvGrpSpPr>
      <p:grpSpPr>
        <a:xfrm>
          <a:off x="0" y="0"/>
          <a:ext cx="0" cy="0"/>
          <a:chOff x="0" y="0"/>
          <a:chExt cx="0" cy="0"/>
        </a:xfrm>
      </p:grpSpPr>
      <p:sp>
        <p:nvSpPr>
          <p:cNvPr id="10" name="Rectangle 5"/>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9219" name="Picture 8" descr="Pearson_Bound_White"/>
          <p:cNvPicPr>
            <a:picLocks noChangeAspect="1"/>
          </p:cNvPicPr>
          <p:nvPr/>
        </p:nvPicPr>
        <p:blipFill>
          <a:blip r:embed="rId2"/>
          <a:stretch>
            <a:fillRect/>
          </a:stretch>
        </p:blipFill>
        <p:spPr>
          <a:xfrm>
            <a:off x="7621588" y="6400800"/>
            <a:ext cx="1533525" cy="457200"/>
          </a:xfrm>
          <a:prstGeom prst="rect">
            <a:avLst/>
          </a:prstGeom>
          <a:noFill/>
          <a:ln w="9525">
            <a:noFill/>
          </a:ln>
        </p:spPr>
      </p:pic>
      <p:pic>
        <p:nvPicPr>
          <p:cNvPr id="9220" name="Picture 9" descr="Pearson_Strap_Bound_White"/>
          <p:cNvPicPr>
            <a:picLocks noChangeAspect="1"/>
          </p:cNvPicPr>
          <p:nvPr/>
        </p:nvPicPr>
        <p:blipFill>
          <a:blip r:embed="rId3"/>
          <a:stretch>
            <a:fillRect/>
          </a:stretch>
        </p:blipFill>
        <p:spPr>
          <a:xfrm>
            <a:off x="-3175" y="6400800"/>
            <a:ext cx="1766888" cy="457200"/>
          </a:xfrm>
          <a:prstGeom prst="rect">
            <a:avLst/>
          </a:prstGeom>
          <a:noFill/>
          <a:ln w="9525">
            <a:noFill/>
          </a:ln>
        </p:spPr>
      </p:pic>
      <p:sp>
        <p:nvSpPr>
          <p:cNvPr id="14"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Family Law and Practice,</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 4th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Luppino | Miller</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6"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FCE5EC2-8615-4A6B-AF72-C846A2F1C033}" type="datetime1">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51EDEAF-43DE-4FA3-AAA4-401981A6CEEE}" type="slidenum">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spd="slow" advTm="0"/>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0" name="Rectangle 11"/>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0243" name="Picture 8" descr="Pearson_Bound_White"/>
          <p:cNvPicPr>
            <a:picLocks noChangeAspect="1"/>
          </p:cNvPicPr>
          <p:nvPr/>
        </p:nvPicPr>
        <p:blipFill>
          <a:blip r:embed="rId2"/>
          <a:stretch>
            <a:fillRect/>
          </a:stretch>
        </p:blipFill>
        <p:spPr>
          <a:xfrm>
            <a:off x="7621588" y="6396038"/>
            <a:ext cx="1533525" cy="457200"/>
          </a:xfrm>
          <a:prstGeom prst="rect">
            <a:avLst/>
          </a:prstGeom>
          <a:noFill/>
          <a:ln w="9525">
            <a:noFill/>
          </a:ln>
        </p:spPr>
      </p:pic>
      <p:pic>
        <p:nvPicPr>
          <p:cNvPr id="10244" name="Picture 9" descr="Pearson_Strap_Bound_White"/>
          <p:cNvPicPr>
            <a:picLocks noChangeAspect="1"/>
          </p:cNvPicPr>
          <p:nvPr/>
        </p:nvPicPr>
        <p:blipFill>
          <a:blip r:embed="rId3"/>
          <a:stretch>
            <a:fillRect/>
          </a:stretch>
        </p:blipFill>
        <p:spPr>
          <a:xfrm>
            <a:off x="-3175" y="6410325"/>
            <a:ext cx="1766888" cy="457200"/>
          </a:xfrm>
          <a:prstGeom prst="rect">
            <a:avLst/>
          </a:prstGeom>
          <a:noFill/>
          <a:ln w="9525">
            <a:noFill/>
          </a:ln>
        </p:spPr>
      </p:pic>
      <p:sp>
        <p:nvSpPr>
          <p:cNvPr id="14" name="Rectangle 14"/>
          <p:cNvSpPr>
            <a:spLocks noChangeArrowheads="1"/>
          </p:cNvSpPr>
          <p:nvPr/>
        </p:nvSpPr>
        <p:spPr bwMode="auto">
          <a:xfrm>
            <a:off x="3175" y="0"/>
            <a:ext cx="9140825" cy="1600200"/>
          </a:xfrm>
          <a:prstGeom prst="rect">
            <a:avLst/>
          </a:prstGeom>
          <a:solidFill>
            <a:srgbClr val="214C90"/>
          </a:solidFill>
          <a:ln w="9525">
            <a:solidFill>
              <a:srgbClr val="214C90"/>
            </a:solidFill>
            <a:miter lim="800000"/>
          </a:ln>
          <a:effectLst/>
        </p:spPr>
        <p:txBody>
          <a:bodyPr anchor="ctr" anchorCtr="1"/>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60000"/>
              </a:lnSpc>
              <a:spcBef>
                <a:spcPct val="0"/>
              </a:spcBef>
              <a:spcAft>
                <a:spcPts val="1200"/>
              </a:spcAft>
              <a:buClrTx/>
              <a:buSzTx/>
              <a:buFontTx/>
              <a:buNone/>
              <a:defRPr/>
            </a:pPr>
            <a:r>
              <a:rPr kumimoji="0" lang="en-US" altLang="zh-CN" sz="40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Digital Fundamentals</a:t>
            </a:r>
            <a:endParaRPr kumimoji="0" lang="en-US" altLang="zh-CN" sz="18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14"/>
          <p:cNvSpPr txBox="1">
            <a:spLocks noChangeArrowheads="1"/>
          </p:cNvSpPr>
          <p:nvPr/>
        </p:nvSpPr>
        <p:spPr bwMode="auto">
          <a:xfrm>
            <a:off x="4572000" y="2967038"/>
            <a:ext cx="1790700" cy="46196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CHAPTER</a:t>
            </a:r>
            <a:endParaRPr kumimoji="0" lang="en-US" altLang="zh-CN" sz="18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endParaRPr>
          </a:p>
        </p:txBody>
      </p:sp>
      <p:sp>
        <p:nvSpPr>
          <p:cNvPr id="16" name="TextBox 16"/>
          <p:cNvSpPr txBox="1">
            <a:spLocks noChangeArrowheads="1"/>
          </p:cNvSpPr>
          <p:nvPr/>
        </p:nvSpPr>
        <p:spPr bwMode="auto">
          <a:xfrm>
            <a:off x="3709988" y="1323975"/>
            <a:ext cx="1724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ELEVENTH EDITION</a:t>
            </a:r>
            <a:endParaRPr kumimoji="0" lang="en-US" altLang="zh-CN" sz="12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7"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8"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pic>
        <p:nvPicPr>
          <p:cNvPr id="10250" name="Picture 19" descr="FLOY7968_11_cvrmech2.jpg"/>
          <p:cNvPicPr>
            <a:picLocks noChangeAspect="1"/>
          </p:cNvPicPr>
          <p:nvPr userDrawn="1"/>
        </p:nvPicPr>
        <p:blipFill>
          <a:blip r:embed="rId4"/>
          <a:stretch>
            <a:fillRect/>
          </a:stretch>
        </p:blipFill>
        <p:spPr>
          <a:xfrm>
            <a:off x="762000" y="1981200"/>
            <a:ext cx="3032125" cy="4114800"/>
          </a:xfrm>
          <a:prstGeom prst="rect">
            <a:avLst/>
          </a:prstGeom>
          <a:noFill/>
          <a:ln w="9525" cap="flat" cmpd="sng">
            <a:solidFill>
              <a:schemeClr val="tx1"/>
            </a:solidFill>
            <a:prstDash val="solid"/>
            <a:miter/>
            <a:headEnd type="none" w="med" len="med"/>
            <a:tailEnd type="none" w="med" len="med"/>
          </a:ln>
          <a:effectLst>
            <a:outerShdw dist="38100" dir="2699999" rotWithShape="0">
              <a:srgbClr val="808080">
                <a:alpha val="75000"/>
              </a:srgbClr>
            </a:outerShdw>
          </a:effectLst>
        </p:spPr>
      </p:pic>
    </p:spTree>
  </p:cSld>
  <p:clrMapOvr>
    <a:masterClrMapping/>
  </p:clrMapOvr>
  <p:transition spd="slow" advTm="0"/>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Font typeface="+mj-lt"/>
              <a:buNone/>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14350" indent="-514350">
              <a:buFont typeface="+mj-lt"/>
              <a:buAutoNum type="arabicPeriod"/>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a:noFill/>
          <a:ln>
            <a:noFill/>
          </a:ln>
        </p:spPr>
        <p:txBody>
          <a:bodyPr/>
          <a:lstStyle>
            <a:lvl1pPr algn="l">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4600" y="3086100"/>
            <a:ext cx="4114800" cy="685800"/>
          </a:xfrm>
          <a:noFill/>
          <a:ln>
            <a:noFill/>
          </a:ln>
        </p:spPr>
        <p:txBody>
          <a:bodyPr/>
          <a:lstStyle>
            <a:lvl1pPr algn="ctr">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52600" y="2628900"/>
            <a:ext cx="5715000" cy="1638300"/>
          </a:xfrm>
          <a:noFill/>
          <a:ln>
            <a:noFill/>
          </a:ln>
        </p:spPr>
        <p:txBody>
          <a:bodyPr/>
          <a:lstStyle>
            <a:lvl1pPr algn="ctr">
              <a:defRPr sz="3200" b="1">
                <a:solidFill>
                  <a:srgbClr val="364395"/>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4114800" cy="4525963"/>
          </a:xfrm>
        </p:spPr>
        <p:txBody>
          <a:bodyPr/>
          <a:lstStyle>
            <a:lvl1pPr>
              <a:defRPr sz="2800"/>
            </a:lvl1pPr>
            <a:lvl2pPr>
              <a:defRPr sz="2600"/>
            </a:lvl2pPr>
            <a:lvl3pPr>
              <a:defRPr sz="2400"/>
            </a:lvl3pPr>
            <a:lvl4pPr>
              <a:defRPr sz="22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7496C3"/>
            </a:solidFill>
          </a:ln>
        </p:spPr>
        <p:txBody>
          <a:bodyPr/>
          <a:lstStyle/>
          <a:p>
            <a:r>
              <a:rPr lang="en-US" smtClean="0"/>
              <a:t>Click to edit Master title style</a:t>
            </a:r>
            <a:endParaRPr lang="en-US"/>
          </a:p>
        </p:txBody>
      </p:sp>
      <p:sp>
        <p:nvSpPr>
          <p:cNvPr id="3" name="Content Placeholder 2"/>
          <p:cNvSpPr>
            <a:spLocks noGrp="1"/>
          </p:cNvSpPr>
          <p:nvPr>
            <p:ph idx="1"/>
          </p:nvPr>
        </p:nvSpPr>
        <p:spPr>
          <a:xfrm>
            <a:off x="457200" y="5761037"/>
            <a:ext cx="8229600" cy="563563"/>
          </a:xfrm>
        </p:spPr>
        <p:txBody>
          <a:bodyPr anchor="ctr"/>
          <a:lstStyle>
            <a:lvl1pPr marL="0" indent="0" algn="ctr">
              <a:buNone/>
              <a:tabLst>
                <a:tab pos="7773670" algn="l"/>
              </a:tabLst>
              <a:defRPr sz="1400"/>
            </a:lvl1pPr>
            <a:lvl2pPr algn="ctr">
              <a:buNone/>
              <a:tabLst>
                <a:tab pos="7773670" algn="l"/>
              </a:tabLst>
              <a:defRPr sz="1400"/>
            </a:lvl2pPr>
            <a:lvl3pPr algn="ctr">
              <a:buNone/>
              <a:tabLst>
                <a:tab pos="7773670" algn="l"/>
              </a:tabLst>
              <a:defRPr sz="1400"/>
            </a:lvl3pPr>
            <a:lvl4pPr algn="ctr">
              <a:buNone/>
              <a:tabLst>
                <a:tab pos="7773670" algn="l"/>
              </a:tabLst>
              <a:defRPr sz="1400"/>
            </a:lvl4pPr>
            <a:lvl5pPr algn="ctr">
              <a:buNone/>
              <a:tabLst>
                <a:tab pos="7773670" algn="l"/>
              </a:tabLst>
              <a:defRPr sz="1400"/>
            </a:lvl5pPr>
          </a:lstStyle>
          <a:p>
            <a:pPr lvl="0"/>
            <a:r>
              <a:rPr lang="en-US" smtClean="0"/>
              <a:t>Click to edit Master text styles</a:t>
            </a:r>
            <a:endParaRPr lang="en-US" smtClean="0"/>
          </a:p>
        </p:txBody>
      </p:sp>
    </p:spTree>
  </p:cSld>
  <p:clrMapOvr>
    <a:masterClrMapping/>
  </p:clrMapOvr>
  <p:transition spd="slow" advTm="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slow" advTm="0"/>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66925"/>
            <a:ext cx="7772400" cy="1362075"/>
          </a:xfrm>
          <a:noFill/>
          <a:ln>
            <a:noFill/>
          </a:ln>
        </p:spPr>
        <p:txBody>
          <a:bodyPr anchorCtr="1"/>
          <a:lstStyle>
            <a:lvl1pPr algn="ctr">
              <a:defRPr sz="3600" b="0" cap="none">
                <a:solidFill>
                  <a:srgbClr val="1191D0"/>
                </a:solidFill>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452813"/>
            <a:ext cx="7772400" cy="1500187"/>
          </a:xfrm>
        </p:spPr>
        <p:txBody>
          <a:bodyPr anchor="b"/>
          <a:lstStyle>
            <a:lvl1pPr marL="0" indent="0" algn="ctr">
              <a:buNone/>
              <a:defRPr sz="2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0"/>
            <a:ext cx="8229600" cy="685800"/>
          </a:xfrm>
          <a:noFill/>
          <a:ln>
            <a:noFill/>
          </a:ln>
        </p:spPr>
        <p:txBody>
          <a:bodyPr anchor="b" anchorCtr="1"/>
          <a:lstStyle>
            <a:lvl1pPr algn="ctr">
              <a:defRPr sz="14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214C90"/>
              </a:buClr>
              <a:buSzTx/>
              <a:buFont typeface="Times" pitchFamily="-110" charset="0"/>
              <a:buNone/>
              <a:defRPr/>
            </a:pPr>
            <a:r>
              <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rPr>
              <a:t>Click icon to add picture</a:t>
            </a:r>
            <a:endPar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88" y="0"/>
            <a:ext cx="2284412"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 y="0"/>
            <a:ext cx="6704013" cy="612616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showMasterSp="0">
  <p:cSld name="1_Title Slide">
    <p:bg>
      <p:bgPr>
        <a:solidFill>
          <a:schemeClr val="bg1"/>
        </a:solidFill>
        <a:effectLst/>
      </p:bgPr>
    </p:bg>
    <p:spTree>
      <p:nvGrpSpPr>
        <p:cNvPr id="1" name=""/>
        <p:cNvGrpSpPr/>
        <p:nvPr/>
      </p:nvGrpSpPr>
      <p:grpSpPr>
        <a:xfrm>
          <a:off x="0" y="0"/>
          <a:ext cx="0" cy="0"/>
          <a:chOff x="0" y="0"/>
          <a:chExt cx="0" cy="0"/>
        </a:xfrm>
      </p:grpSpPr>
      <p:sp>
        <p:nvSpPr>
          <p:cNvPr id="10" name="Rectangle 5"/>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1267" name="Picture 8" descr="Pearson_Bound_White"/>
          <p:cNvPicPr>
            <a:picLocks noChangeAspect="1"/>
          </p:cNvPicPr>
          <p:nvPr/>
        </p:nvPicPr>
        <p:blipFill>
          <a:blip r:embed="rId2"/>
          <a:stretch>
            <a:fillRect/>
          </a:stretch>
        </p:blipFill>
        <p:spPr>
          <a:xfrm>
            <a:off x="7621588" y="6400800"/>
            <a:ext cx="1533525" cy="457200"/>
          </a:xfrm>
          <a:prstGeom prst="rect">
            <a:avLst/>
          </a:prstGeom>
          <a:noFill/>
          <a:ln w="9525">
            <a:noFill/>
          </a:ln>
        </p:spPr>
      </p:pic>
      <p:pic>
        <p:nvPicPr>
          <p:cNvPr id="11268" name="Picture 9" descr="Pearson_Strap_Bound_White"/>
          <p:cNvPicPr>
            <a:picLocks noChangeAspect="1"/>
          </p:cNvPicPr>
          <p:nvPr/>
        </p:nvPicPr>
        <p:blipFill>
          <a:blip r:embed="rId3"/>
          <a:stretch>
            <a:fillRect/>
          </a:stretch>
        </p:blipFill>
        <p:spPr>
          <a:xfrm>
            <a:off x="-3175" y="6400800"/>
            <a:ext cx="1766888" cy="457200"/>
          </a:xfrm>
          <a:prstGeom prst="rect">
            <a:avLst/>
          </a:prstGeom>
          <a:noFill/>
          <a:ln w="9525">
            <a:noFill/>
          </a:ln>
        </p:spPr>
      </p:pic>
      <p:sp>
        <p:nvSpPr>
          <p:cNvPr id="14"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5"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Family Law and Practice,</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 4th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Luppino | Miller</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6"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495600E-F2F3-406C-B2B4-4A7061E4179C}" type="datetime1">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kumimoji="0">
                <a:solidFill>
                  <a:srgbClr val="000000"/>
                </a:solidFill>
                <a:latin typeface="Arial" panose="020B0604020202020204" pitchFamily="34" charset="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D4517E1-AAA5-4032-A841-EA9ABDA802B6}" type="slidenum">
              <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spd="slow" advTm="0"/>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2291" name="Picture 8" descr="Pearson_Bound_White"/>
          <p:cNvPicPr>
            <a:picLocks noChangeAspect="1"/>
          </p:cNvPicPr>
          <p:nvPr/>
        </p:nvPicPr>
        <p:blipFill>
          <a:blip r:embed="rId2"/>
          <a:stretch>
            <a:fillRect/>
          </a:stretch>
        </p:blipFill>
        <p:spPr>
          <a:xfrm>
            <a:off x="7621588" y="6396038"/>
            <a:ext cx="1533525" cy="457200"/>
          </a:xfrm>
          <a:prstGeom prst="rect">
            <a:avLst/>
          </a:prstGeom>
          <a:noFill/>
          <a:ln w="9525">
            <a:noFill/>
          </a:ln>
        </p:spPr>
      </p:pic>
      <p:pic>
        <p:nvPicPr>
          <p:cNvPr id="12292" name="Picture 9" descr="Pearson_Strap_Bound_White"/>
          <p:cNvPicPr>
            <a:picLocks noChangeAspect="1"/>
          </p:cNvPicPr>
          <p:nvPr/>
        </p:nvPicPr>
        <p:blipFill>
          <a:blip r:embed="rId3"/>
          <a:stretch>
            <a:fillRect/>
          </a:stretch>
        </p:blipFill>
        <p:spPr>
          <a:xfrm>
            <a:off x="-3175" y="6410325"/>
            <a:ext cx="1766888" cy="457200"/>
          </a:xfrm>
          <a:prstGeom prst="rect">
            <a:avLst/>
          </a:prstGeom>
          <a:noFill/>
          <a:ln w="9525">
            <a:noFill/>
          </a:ln>
        </p:spPr>
      </p:pic>
      <p:sp>
        <p:nvSpPr>
          <p:cNvPr id="15" name="Rectangle 14"/>
          <p:cNvSpPr>
            <a:spLocks noChangeArrowheads="1"/>
          </p:cNvSpPr>
          <p:nvPr/>
        </p:nvSpPr>
        <p:spPr bwMode="auto">
          <a:xfrm>
            <a:off x="3175" y="0"/>
            <a:ext cx="9140825" cy="1600200"/>
          </a:xfrm>
          <a:prstGeom prst="rect">
            <a:avLst/>
          </a:prstGeom>
          <a:solidFill>
            <a:srgbClr val="214C90"/>
          </a:solidFill>
          <a:ln w="9525">
            <a:solidFill>
              <a:srgbClr val="214C90"/>
            </a:solidFill>
            <a:miter lim="800000"/>
          </a:ln>
          <a:effectLst/>
        </p:spPr>
        <p:txBody>
          <a:bodyPr anchor="ctr" anchorCtr="1"/>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60000"/>
              </a:lnSpc>
              <a:spcBef>
                <a:spcPct val="0"/>
              </a:spcBef>
              <a:spcAft>
                <a:spcPts val="1200"/>
              </a:spcAft>
              <a:buClrTx/>
              <a:buSzTx/>
              <a:buFontTx/>
              <a:buNone/>
              <a:defRPr/>
            </a:pPr>
            <a:r>
              <a:rPr kumimoji="0" lang="en-US" altLang="zh-CN" sz="40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Digital Fundamentals</a:t>
            </a:r>
            <a:endParaRPr kumimoji="0" lang="en-US" altLang="zh-CN" sz="18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6" name="Text Box 14"/>
          <p:cNvSpPr txBox="1">
            <a:spLocks noChangeArrowheads="1"/>
          </p:cNvSpPr>
          <p:nvPr/>
        </p:nvSpPr>
        <p:spPr bwMode="auto">
          <a:xfrm>
            <a:off x="4572000" y="2967038"/>
            <a:ext cx="1790700" cy="461963"/>
          </a:xfrm>
          <a:prstGeom prst="rect">
            <a:avLst/>
          </a:prstGeom>
          <a:noFill/>
          <a:ln>
            <a:noFill/>
          </a:ln>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rPr>
              <a:t>CHAPTER</a:t>
            </a:r>
            <a:endParaRPr kumimoji="0" lang="en-US" altLang="zh-CN" sz="1800" b="0" i="0" u="none" strike="noStrike" kern="1200" cap="none" spc="0" normalizeH="0" baseline="0" noProof="0" smtClean="0">
              <a:ln>
                <a:noFill/>
              </a:ln>
              <a:solidFill>
                <a:srgbClr val="000000"/>
              </a:solidFill>
              <a:effectLst/>
              <a:uLnTx/>
              <a:uFillTx/>
              <a:latin typeface="Verdana" panose="020B0604030504040204" pitchFamily="34" charset="0"/>
              <a:ea typeface="MS PGothic" panose="020B0600070205080204" pitchFamily="34" charset="-128"/>
              <a:cs typeface="+mn-cs"/>
            </a:endParaRPr>
          </a:p>
        </p:txBody>
      </p:sp>
      <p:sp>
        <p:nvSpPr>
          <p:cNvPr id="12295" name="TextBox 16"/>
          <p:cNvSpPr txBox="1"/>
          <p:nvPr userDrawn="1"/>
        </p:nvSpPr>
        <p:spPr>
          <a:xfrm>
            <a:off x="3709988" y="1323975"/>
            <a:ext cx="1724025" cy="276225"/>
          </a:xfrm>
          <a:prstGeom prst="rect">
            <a:avLst/>
          </a:prstGeom>
          <a:noFill/>
          <a:ln w="9525">
            <a:noFill/>
          </a:ln>
        </p:spPr>
        <p:txBody>
          <a:bodyPr wrap="none">
            <a:spAutoFit/>
          </a:bodyPr>
          <a:p>
            <a:pPr lvl="0" algn="ctr">
              <a:buNone/>
            </a:pPr>
            <a:r>
              <a:rPr lang="en-US" altLang="zh-CN" sz="1200" dirty="0">
                <a:solidFill>
                  <a:srgbClr val="FFFFFF"/>
                </a:solidFill>
                <a:latin typeface="Verdana" panose="020B0604030504040204" pitchFamily="34" charset="0"/>
                <a:cs typeface="Verdana" panose="020B0604030504040204" pitchFamily="34" charset="0"/>
              </a:rPr>
              <a:t>ELEVENTH EDITION</a:t>
            </a:r>
            <a:endParaRPr lang="en-US" altLang="zh-CN" sz="1200" dirty="0">
              <a:solidFill>
                <a:srgbClr val="FFFFFF"/>
              </a:solidFill>
              <a:latin typeface="Verdana" panose="020B0604030504040204" pitchFamily="34" charset="0"/>
              <a:ea typeface="Verdana" panose="020B0604030504040204" pitchFamily="34" charset="0"/>
            </a:endParaRPr>
          </a:p>
        </p:txBody>
      </p:sp>
      <p:sp>
        <p:nvSpPr>
          <p:cNvPr id="12296" name="Text Box 47"/>
          <p:cNvSpPr txBox="1"/>
          <p:nvPr userDrawn="1"/>
        </p:nvSpPr>
        <p:spPr>
          <a:xfrm>
            <a:off x="1600200" y="6400800"/>
            <a:ext cx="5629275" cy="457200"/>
          </a:xfrm>
          <a:prstGeom prst="rect">
            <a:avLst/>
          </a:prstGeom>
          <a:noFill/>
          <a:ln w="9525">
            <a:noFill/>
          </a:ln>
        </p:spPr>
        <p:txBody>
          <a:bodyPr anchor="ctr" anchorCtr="0"/>
          <a:p>
            <a:pPr lvl="0">
              <a:buNone/>
            </a:pPr>
            <a:r>
              <a:rPr lang="en-US" altLang="zh-CN" sz="900" i="1" dirty="0">
                <a:solidFill>
                  <a:srgbClr val="FFFFFF"/>
                </a:solidFill>
                <a:latin typeface="Verdana" panose="020B0604030504040204" pitchFamily="34" charset="0"/>
                <a:cs typeface="Verdana" panose="020B0604030504040204" pitchFamily="34" charset="0"/>
              </a:rPr>
              <a:t>Digital Fundamentals</a:t>
            </a:r>
            <a:r>
              <a:rPr lang="en-US" altLang="zh-CN" sz="900" dirty="0">
                <a:solidFill>
                  <a:srgbClr val="FFFFFF"/>
                </a:solidFill>
                <a:latin typeface="Verdana" panose="020B0604030504040204" pitchFamily="34" charset="0"/>
                <a:cs typeface="Verdana" panose="020B0604030504040204" pitchFamily="34" charset="0"/>
              </a:rPr>
              <a:t>, Eleventh Edition</a:t>
            </a:r>
            <a:endParaRPr lang="en-US" altLang="zh-CN" sz="900" dirty="0">
              <a:solidFill>
                <a:srgbClr val="FFFFFF"/>
              </a:solidFill>
              <a:latin typeface="Verdana" panose="020B0604030504040204" pitchFamily="34" charset="0"/>
              <a:cs typeface="Verdana" panose="020B0604030504040204" pitchFamily="34" charset="0"/>
            </a:endParaRPr>
          </a:p>
          <a:p>
            <a:pPr lvl="0">
              <a:buNone/>
            </a:pPr>
            <a:r>
              <a:rPr lang="en-US" altLang="zh-CN" sz="900" dirty="0">
                <a:solidFill>
                  <a:srgbClr val="FFFFFF"/>
                </a:solidFill>
                <a:latin typeface="Verdana" panose="020B0604030504040204" pitchFamily="34" charset="0"/>
                <a:cs typeface="Verdana" panose="020B0604030504040204" pitchFamily="34" charset="0"/>
              </a:rPr>
              <a:t>Thomas L. Floyd</a:t>
            </a:r>
            <a:endParaRPr lang="en-US" altLang="zh-CN" sz="900" dirty="0">
              <a:solidFill>
                <a:srgbClr val="FFFFFF"/>
              </a:solidFill>
              <a:latin typeface="Verdana" panose="020B0604030504040204" pitchFamily="34" charset="0"/>
              <a:ea typeface="Verdana" panose="020B0604030504040204" pitchFamily="34" charset="0"/>
            </a:endParaRPr>
          </a:p>
        </p:txBody>
      </p:sp>
      <p:sp>
        <p:nvSpPr>
          <p:cNvPr id="19"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pic>
        <p:nvPicPr>
          <p:cNvPr id="12298" name="Picture 19" descr="FLOY7968_11_cvrmech2.jpg"/>
          <p:cNvPicPr>
            <a:picLocks noChangeAspect="1"/>
          </p:cNvPicPr>
          <p:nvPr userDrawn="1"/>
        </p:nvPicPr>
        <p:blipFill>
          <a:blip r:embed="rId4"/>
          <a:stretch>
            <a:fillRect/>
          </a:stretch>
        </p:blipFill>
        <p:spPr>
          <a:xfrm>
            <a:off x="762000" y="1981200"/>
            <a:ext cx="3032125" cy="4114800"/>
          </a:xfrm>
          <a:prstGeom prst="rect">
            <a:avLst/>
          </a:prstGeom>
          <a:noFill/>
          <a:ln w="9525" cap="flat" cmpd="sng">
            <a:solidFill>
              <a:schemeClr val="tx1"/>
            </a:solidFill>
            <a:prstDash val="solid"/>
            <a:miter/>
            <a:headEnd type="none" w="med" len="med"/>
            <a:tailEnd type="none" w="med" len="med"/>
          </a:ln>
          <a:effectLst>
            <a:outerShdw dist="38100" dir="2699999" rotWithShape="0">
              <a:srgbClr val="808080">
                <a:alpha val="75000"/>
              </a:srgbClr>
            </a:outerShdw>
          </a:effectLst>
        </p:spPr>
      </p:pic>
    </p:spTree>
  </p:cSld>
  <p:clrMapOvr>
    <a:masterClrMapping/>
  </p:clrMapOvr>
  <p:transition spd="slow" advTm="0"/>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indent="0">
              <a:buFont typeface="+mj-lt"/>
              <a:buNone/>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214C90"/>
          </a:solidFill>
          <a:ln>
            <a:solidFill>
              <a:srgbClr val="214C90"/>
            </a:solidFill>
          </a:ln>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514350" indent="-514350">
              <a:buFont typeface="+mj-lt"/>
              <a:buAutoNum type="arabicPeriod"/>
              <a:defRPr sz="2800"/>
            </a:lvl1pPr>
            <a:lvl2pPr marL="971550" indent="-514350">
              <a:buFont typeface="+mj-lt"/>
              <a:buAutoNum type="arabicPeriod"/>
              <a:defRPr/>
            </a:lvl2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a:noFill/>
          <a:ln>
            <a:noFill/>
          </a:ln>
        </p:spPr>
        <p:txBody>
          <a:bodyPr/>
          <a:lstStyle>
            <a:lvl1pPr algn="l">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14600" y="3086100"/>
            <a:ext cx="4114800" cy="685800"/>
          </a:xfrm>
          <a:noFill/>
          <a:ln>
            <a:noFill/>
          </a:ln>
        </p:spPr>
        <p:txBody>
          <a:bodyPr/>
          <a:lstStyle>
            <a:lvl1pPr algn="ctr">
              <a:defRPr sz="11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52600" y="2628900"/>
            <a:ext cx="5715000" cy="1638300"/>
          </a:xfrm>
          <a:noFill/>
          <a:ln>
            <a:noFill/>
          </a:ln>
        </p:spPr>
        <p:txBody>
          <a:bodyPr/>
          <a:lstStyle>
            <a:lvl1pPr algn="ctr">
              <a:defRPr sz="3200" b="1">
                <a:solidFill>
                  <a:srgbClr val="364395"/>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4114800" cy="4525963"/>
          </a:xfrm>
        </p:spPr>
        <p:txBody>
          <a:bodyPr/>
          <a:lstStyle>
            <a:lvl1pPr>
              <a:defRPr sz="2800"/>
            </a:lvl1pPr>
            <a:lvl2pPr>
              <a:defRPr sz="2600"/>
            </a:lvl2pPr>
            <a:lvl3pPr>
              <a:defRPr sz="2400"/>
            </a:lvl3pPr>
            <a:lvl4pPr>
              <a:defRPr sz="2200"/>
            </a:lvl4pPr>
            <a:lvl5pPr>
              <a:defRPr sz="20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7496C3"/>
            </a:solidFill>
          </a:ln>
        </p:spPr>
        <p:txBody>
          <a:bodyPr/>
          <a:lstStyle/>
          <a:p>
            <a:r>
              <a:rPr lang="en-US" smtClean="0"/>
              <a:t>Click to edit Master title style</a:t>
            </a:r>
            <a:endParaRPr lang="en-US"/>
          </a:p>
        </p:txBody>
      </p:sp>
      <p:sp>
        <p:nvSpPr>
          <p:cNvPr id="3" name="Content Placeholder 2"/>
          <p:cNvSpPr>
            <a:spLocks noGrp="1"/>
          </p:cNvSpPr>
          <p:nvPr>
            <p:ph idx="1"/>
          </p:nvPr>
        </p:nvSpPr>
        <p:spPr>
          <a:xfrm>
            <a:off x="457200" y="5761037"/>
            <a:ext cx="8229600" cy="563563"/>
          </a:xfrm>
        </p:spPr>
        <p:txBody>
          <a:bodyPr anchor="ctr"/>
          <a:lstStyle>
            <a:lvl1pPr marL="0" indent="0" algn="ctr">
              <a:buNone/>
              <a:tabLst>
                <a:tab pos="7773670" algn="l"/>
              </a:tabLst>
              <a:defRPr sz="1400"/>
            </a:lvl1pPr>
            <a:lvl2pPr algn="ctr">
              <a:buNone/>
              <a:tabLst>
                <a:tab pos="7773670" algn="l"/>
              </a:tabLst>
              <a:defRPr sz="1400"/>
            </a:lvl2pPr>
            <a:lvl3pPr algn="ctr">
              <a:buNone/>
              <a:tabLst>
                <a:tab pos="7773670" algn="l"/>
              </a:tabLst>
              <a:defRPr sz="1400"/>
            </a:lvl3pPr>
            <a:lvl4pPr algn="ctr">
              <a:buNone/>
              <a:tabLst>
                <a:tab pos="7773670" algn="l"/>
              </a:tabLst>
              <a:defRPr sz="1400"/>
            </a:lvl4pPr>
            <a:lvl5pPr algn="ctr">
              <a:buNone/>
              <a:tabLst>
                <a:tab pos="7773670" algn="l"/>
              </a:tabLst>
              <a:defRPr sz="1400"/>
            </a:lvl5pPr>
          </a:lstStyle>
          <a:p>
            <a:pPr lvl="0"/>
            <a:r>
              <a:rPr lang="en-US" smtClean="0"/>
              <a:t>Click to edit Master text styles</a:t>
            </a:r>
            <a:endParaRPr lang="en-US" smtClean="0"/>
          </a:p>
        </p:txBody>
      </p:sp>
    </p:spTree>
  </p:cSld>
  <p:clrMapOvr>
    <a:masterClrMapping/>
  </p:clrMapOvr>
  <p:transition spd="slow" advTm="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spd="slow" advTm="0"/>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66925"/>
            <a:ext cx="7772400" cy="1362075"/>
          </a:xfrm>
          <a:noFill/>
          <a:ln>
            <a:noFill/>
          </a:ln>
        </p:spPr>
        <p:txBody>
          <a:bodyPr anchorCtr="1"/>
          <a:lstStyle>
            <a:lvl1pPr algn="ctr">
              <a:defRPr sz="3600" b="0" cap="none">
                <a:solidFill>
                  <a:srgbClr val="1191D0"/>
                </a:solidFill>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452813"/>
            <a:ext cx="7772400" cy="1500187"/>
          </a:xfrm>
        </p:spPr>
        <p:txBody>
          <a:bodyPr anchor="b"/>
          <a:lstStyle>
            <a:lvl1pPr marL="0" indent="0" algn="ctr">
              <a:buNone/>
              <a:defRPr sz="2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0"/>
            <a:ext cx="8229600" cy="685800"/>
          </a:xfrm>
          <a:noFill/>
          <a:ln>
            <a:noFill/>
          </a:ln>
        </p:spPr>
        <p:txBody>
          <a:bodyPr anchor="b" anchorCtr="1"/>
          <a:lstStyle>
            <a:lvl1pPr algn="ctr">
              <a:defRPr sz="1400">
                <a:solidFill>
                  <a:srgbClr val="000000"/>
                </a:solidFill>
                <a:effectLst/>
              </a:defRPr>
            </a:lvl1pPr>
          </a:lstStyle>
          <a:p>
            <a:r>
              <a:rPr lang="en-US" smtClean="0"/>
              <a:t>Click to edit Master title style</a:t>
            </a:r>
            <a:endParaRPr lang="en-US"/>
          </a:p>
        </p:txBody>
      </p:sp>
    </p:spTree>
  </p:cSld>
  <p:clrMapOvr>
    <a:masterClrMapping/>
  </p:clrMapOvr>
  <p:transition spd="slow" advTm="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214C90"/>
              </a:buClr>
              <a:buSzTx/>
              <a:buFont typeface="Times" pitchFamily="-110" charset="0"/>
              <a:buNone/>
              <a:defRPr/>
            </a:pPr>
            <a:r>
              <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rPr>
              <a:t>Click icon to add picture</a:t>
            </a:r>
            <a:endParaRPr kumimoji="0" lang="en-US" sz="3200" b="0" i="0" u="none" strike="noStrike" kern="0" cap="none" spc="0" normalizeH="0" baseline="0" noProof="0" smtClean="0">
              <a:ln>
                <a:noFill/>
              </a:ln>
              <a:solidFill>
                <a:schemeClr val="tx1"/>
              </a:solidFill>
              <a:effectLst/>
              <a:uLnTx/>
              <a:uFillTx/>
              <a:latin typeface="Verdana" panose="020B0604030504040204"/>
              <a:ea typeface="+mn-ea"/>
              <a:cs typeface="MS PGothic" panose="020B0600070205080204" pitchFamily="34" charset="-128"/>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Tree>
  </p:cSld>
  <p:clrMapOvr>
    <a:masterClrMapping/>
  </p:clrMapOvr>
  <p:transition spd="slow" advTm="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9588" y="0"/>
            <a:ext cx="2284412"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75" y="0"/>
            <a:ext cx="6704013" cy="6126163"/>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spd="slow" advTm="0"/>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showMasterSp="0">
  <p:cSld name="1_Title Slide">
    <p:bg>
      <p:bgPr>
        <a:solidFill>
          <a:schemeClr val="bg1"/>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3315" name="Picture 8" descr="Pearson_Bound_White"/>
          <p:cNvPicPr>
            <a:picLocks noChangeAspect="1"/>
          </p:cNvPicPr>
          <p:nvPr/>
        </p:nvPicPr>
        <p:blipFill>
          <a:blip r:embed="rId2"/>
          <a:stretch>
            <a:fillRect/>
          </a:stretch>
        </p:blipFill>
        <p:spPr>
          <a:xfrm>
            <a:off x="7621588" y="6400800"/>
            <a:ext cx="1533525" cy="457200"/>
          </a:xfrm>
          <a:prstGeom prst="rect">
            <a:avLst/>
          </a:prstGeom>
          <a:noFill/>
          <a:ln w="9525">
            <a:noFill/>
          </a:ln>
        </p:spPr>
      </p:pic>
      <p:pic>
        <p:nvPicPr>
          <p:cNvPr id="13316" name="Picture 9" descr="Pearson_Strap_Bound_White"/>
          <p:cNvPicPr>
            <a:picLocks noChangeAspect="1"/>
          </p:cNvPicPr>
          <p:nvPr/>
        </p:nvPicPr>
        <p:blipFill>
          <a:blip r:embed="rId3"/>
          <a:stretch>
            <a:fillRect/>
          </a:stretch>
        </p:blipFill>
        <p:spPr>
          <a:xfrm>
            <a:off x="-3175" y="6400800"/>
            <a:ext cx="1766888" cy="457200"/>
          </a:xfrm>
          <a:prstGeom prst="rect">
            <a:avLst/>
          </a:prstGeom>
          <a:noFill/>
          <a:ln w="9525">
            <a:noFill/>
          </a:ln>
        </p:spPr>
      </p:pic>
      <p:sp>
        <p:nvSpPr>
          <p:cNvPr id="15"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
        <p:nvSpPr>
          <p:cNvPr id="13318" name="Text Box 47"/>
          <p:cNvSpPr txBox="1"/>
          <p:nvPr/>
        </p:nvSpPr>
        <p:spPr>
          <a:xfrm>
            <a:off x="1600200" y="6400800"/>
            <a:ext cx="5629275" cy="457200"/>
          </a:xfrm>
          <a:prstGeom prst="rect">
            <a:avLst/>
          </a:prstGeom>
          <a:noFill/>
          <a:ln w="9525">
            <a:noFill/>
          </a:ln>
        </p:spPr>
        <p:txBody>
          <a:bodyPr anchor="ctr" anchorCtr="0"/>
          <a:p>
            <a:pPr lvl="0">
              <a:buNone/>
            </a:pPr>
            <a:r>
              <a:rPr lang="en-US" altLang="zh-CN" sz="900" i="1" dirty="0">
                <a:solidFill>
                  <a:srgbClr val="FFFFFF"/>
                </a:solidFill>
                <a:latin typeface="Verdana" panose="020B0604030504040204" pitchFamily="34" charset="0"/>
                <a:ea typeface="MS PGothic" panose="020B0600070205080204" pitchFamily="34" charset="-128"/>
              </a:rPr>
              <a:t>Family Law and Practice,</a:t>
            </a:r>
            <a:r>
              <a:rPr lang="en-US" altLang="zh-CN" sz="900" dirty="0">
                <a:solidFill>
                  <a:srgbClr val="FFFFFF"/>
                </a:solidFill>
                <a:latin typeface="Verdana" panose="020B0604030504040204" pitchFamily="34" charset="0"/>
                <a:ea typeface="MS PGothic" panose="020B0600070205080204" pitchFamily="34" charset="-128"/>
              </a:rPr>
              <a:t> 4th Edition</a:t>
            </a:r>
            <a:endParaRPr lang="en-US" altLang="zh-CN" sz="900" dirty="0">
              <a:solidFill>
                <a:srgbClr val="FFFFFF"/>
              </a:solidFill>
              <a:latin typeface="Verdana" panose="020B0604030504040204" pitchFamily="34" charset="0"/>
              <a:ea typeface="MS PGothic" panose="020B0600070205080204" pitchFamily="34" charset="-128"/>
            </a:endParaRPr>
          </a:p>
          <a:p>
            <a:pPr lvl="0">
              <a:buNone/>
            </a:pPr>
            <a:r>
              <a:rPr lang="en-US" altLang="zh-CN" sz="900" dirty="0">
                <a:solidFill>
                  <a:srgbClr val="FFFFFF"/>
                </a:solidFill>
                <a:latin typeface="Verdana" panose="020B0604030504040204" pitchFamily="34" charset="0"/>
                <a:ea typeface="MS PGothic" panose="020B0600070205080204" pitchFamily="34" charset="-128"/>
              </a:rPr>
              <a:t>Luppino | Miller</a:t>
            </a:r>
            <a:endParaRPr lang="en-US" altLang="zh-CN" sz="900" dirty="0">
              <a:solidFill>
                <a:srgbClr val="FFFFFF"/>
              </a:solidFill>
              <a:latin typeface="Verdana" panose="020B0604030504040204" pitchFamily="34" charset="0"/>
              <a:ea typeface="MS PGothic" panose="020B0600070205080204" pitchFamily="34" charset="-128"/>
            </a:endParaRP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7"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A7892DA-E8D6-46FE-99C4-A62EDA8EBFF7}" type="datetime1">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t" anchorCtr="0" compatLnSpc="1"/>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8956D8C-C3B2-44AB-B9D0-4E87721A6FC6}" type="slidenum">
              <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fld>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transition spd="slow" advTm="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vmlDrawing" Target="../drawings/vmlDrawing1.vml"/><Relationship Id="rId16" Type="http://schemas.openxmlformats.org/officeDocument/2006/relationships/image" Target="../media/image1.png"/><Relationship Id="rId15" Type="http://schemas.openxmlformats.org/officeDocument/2006/relationships/oleObject" Target="../embeddings/oleObject1.bin"/><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3" Type="http://schemas.openxmlformats.org/officeDocument/2006/relationships/theme" Target="../theme/theme2.xml"/><Relationship Id="rId22" Type="http://schemas.openxmlformats.org/officeDocument/2006/relationships/image" Target="../media/image3.wmf"/><Relationship Id="rId21" Type="http://schemas.openxmlformats.org/officeDocument/2006/relationships/image" Target="../media/image2.wmf"/><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3" Type="http://schemas.openxmlformats.org/officeDocument/2006/relationships/theme" Target="../theme/theme3.xml"/><Relationship Id="rId22" Type="http://schemas.openxmlformats.org/officeDocument/2006/relationships/image" Target="../media/image3.wmf"/><Relationship Id="rId21" Type="http://schemas.openxmlformats.org/officeDocument/2006/relationships/image" Target="../media/image2.wmf"/><Relationship Id="rId20" Type="http://schemas.openxmlformats.org/officeDocument/2006/relationships/slideLayout" Target="../slideLayouts/slideLayout54.xml"/><Relationship Id="rId2" Type="http://schemas.openxmlformats.org/officeDocument/2006/relationships/slideLayout" Target="../slideLayouts/slideLayout36.xml"/><Relationship Id="rId19" Type="http://schemas.openxmlformats.org/officeDocument/2006/relationships/slideLayout" Target="../slideLayouts/slideLayout53.xml"/><Relationship Id="rId18" Type="http://schemas.openxmlformats.org/officeDocument/2006/relationships/slideLayout" Target="../slideLayouts/slideLayout52.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3" Type="http://schemas.openxmlformats.org/officeDocument/2006/relationships/theme" Target="../theme/theme4.xml"/><Relationship Id="rId22" Type="http://schemas.openxmlformats.org/officeDocument/2006/relationships/image" Target="../media/image3.wmf"/><Relationship Id="rId21" Type="http://schemas.openxmlformats.org/officeDocument/2006/relationships/image" Target="../media/image2.wmf"/><Relationship Id="rId20" Type="http://schemas.openxmlformats.org/officeDocument/2006/relationships/slideLayout" Target="../slideLayouts/slideLayout74.xml"/><Relationship Id="rId2" Type="http://schemas.openxmlformats.org/officeDocument/2006/relationships/slideLayout" Target="../slideLayouts/slideLayout56.xml"/><Relationship Id="rId19" Type="http://schemas.openxmlformats.org/officeDocument/2006/relationships/slideLayout" Target="../slideLayouts/slideLayout73.xml"/><Relationship Id="rId18" Type="http://schemas.openxmlformats.org/officeDocument/2006/relationships/slideLayout" Target="../slideLayouts/slideLayout72.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3.xml"/><Relationship Id="rId8" Type="http://schemas.openxmlformats.org/officeDocument/2006/relationships/slideLayout" Target="../slideLayouts/slideLayout82.xml"/><Relationship Id="rId7" Type="http://schemas.openxmlformats.org/officeDocument/2006/relationships/slideLayout" Target="../slideLayouts/slideLayout81.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3" Type="http://schemas.openxmlformats.org/officeDocument/2006/relationships/slideLayout" Target="../slideLayouts/slideLayout77.xml"/><Relationship Id="rId23" Type="http://schemas.openxmlformats.org/officeDocument/2006/relationships/theme" Target="../theme/theme5.xml"/><Relationship Id="rId22" Type="http://schemas.openxmlformats.org/officeDocument/2006/relationships/image" Target="../media/image3.wmf"/><Relationship Id="rId21" Type="http://schemas.openxmlformats.org/officeDocument/2006/relationships/image" Target="../media/image2.wmf"/><Relationship Id="rId20" Type="http://schemas.openxmlformats.org/officeDocument/2006/relationships/slideLayout" Target="../slideLayouts/slideLayout94.xml"/><Relationship Id="rId2" Type="http://schemas.openxmlformats.org/officeDocument/2006/relationships/slideLayout" Target="../slideLayouts/slideLayout76.xml"/><Relationship Id="rId19" Type="http://schemas.openxmlformats.org/officeDocument/2006/relationships/slideLayout" Target="../slideLayouts/slideLayout93.xml"/><Relationship Id="rId18" Type="http://schemas.openxmlformats.org/officeDocument/2006/relationships/slideLayout" Target="../slideLayouts/slideLayout92.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p:sp>
        <p:nvSpPr>
          <p:cNvPr id="1026" name="Rectangle 2"/>
          <p:cNvSpPr>
            <a:spLocks noGrp="1"/>
          </p:cNvSpPr>
          <p:nvPr>
            <p:ph type="title"/>
          </p:nvPr>
        </p:nvSpPr>
        <p:spPr>
          <a:xfrm>
            <a:off x="468313" y="533400"/>
            <a:ext cx="8447087" cy="1143000"/>
          </a:xfrm>
          <a:prstGeom prst="rect">
            <a:avLst/>
          </a:prstGeom>
          <a:noFill/>
          <a:ln w="9525">
            <a:noFill/>
          </a:ln>
        </p:spPr>
        <p:txBody>
          <a:bodyPr lIns="92075" tIns="46038" rIns="92075" bIns="46038" anchor="ctr" anchorCtr="0"/>
          <a:p>
            <a:pPr lvl="0"/>
            <a:r>
              <a:rPr lang="zh-CN" altLang="en-US" dirty="0"/>
              <a:t>单击此处编辑母版标题样式</a:t>
            </a:r>
            <a:endParaRPr lang="zh-CN" altLang="en-US" dirty="0"/>
          </a:p>
        </p:txBody>
      </p:sp>
      <p:sp>
        <p:nvSpPr>
          <p:cNvPr id="1027" name="Rectangle 7"/>
          <p:cNvSpPr>
            <a:spLocks noGrp="1"/>
          </p:cNvSpPr>
          <p:nvPr>
            <p:ph type="body" idx="1"/>
          </p:nvPr>
        </p:nvSpPr>
        <p:spPr>
          <a:xfrm>
            <a:off x="468313" y="1981200"/>
            <a:ext cx="8523287" cy="4114800"/>
          </a:xfrm>
          <a:prstGeom prst="rect">
            <a:avLst/>
          </a:prstGeom>
          <a:noFill/>
          <a:ln w="12700">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aphicFrame>
        <p:nvGraphicFramePr>
          <p:cNvPr id="1028" name="Object 10"/>
          <p:cNvGraphicFramePr>
            <a:graphicFrameLocks noChangeAspect="1"/>
          </p:cNvGraphicFramePr>
          <p:nvPr userDrawn="1"/>
        </p:nvGraphicFramePr>
        <p:xfrm>
          <a:off x="0" y="0"/>
          <a:ext cx="395288" cy="6851650"/>
        </p:xfrm>
        <a:graphic>
          <a:graphicData uri="http://schemas.openxmlformats.org/presentationml/2006/ole">
            <mc:AlternateContent xmlns:mc="http://schemas.openxmlformats.org/markup-compatibility/2006">
              <mc:Choice xmlns:v="urn:schemas-microsoft-com:vml" Requires="v">
                <p:oleObj spid="_x0000_s3076" name="" r:id="rId15" imgW="1397000" imgH="7620000" progId="Photoshop.Image.6">
                  <p:embed/>
                </p:oleObj>
              </mc:Choice>
              <mc:Fallback>
                <p:oleObj name="" r:id="rId15" imgW="1397000" imgH="7620000" progId="Photoshop.Image.6">
                  <p:embed/>
                  <p:pic>
                    <p:nvPicPr>
                      <p:cNvPr id="0" name="图片 3075"/>
                      <p:cNvPicPr/>
                      <p:nvPr/>
                    </p:nvPicPr>
                    <p:blipFill>
                      <a:blip r:embed="rId16"/>
                      <a:stretch>
                        <a:fillRect/>
                      </a:stretch>
                    </p:blipFill>
                    <p:spPr>
                      <a:xfrm>
                        <a:off x="0" y="0"/>
                        <a:ext cx="395288" cy="6851650"/>
                      </a:xfrm>
                      <a:prstGeom prst="rect">
                        <a:avLst/>
                      </a:prstGeom>
                      <a:noFill/>
                      <a:ln w="38100">
                        <a:noFill/>
                        <a:miter/>
                      </a:ln>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3"/>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7" name="Rectangle 13"/>
          <p:cNvSpPr>
            <a:spLocks noGrp="1" noChangeArrowheads="1"/>
          </p:cNvSpPr>
          <p:nvPr>
            <p:ph type="title"/>
          </p:nvPr>
        </p:nvSpPr>
        <p:spPr bwMode="auto">
          <a:xfrm>
            <a:off x="-19050" y="0"/>
            <a:ext cx="9163050" cy="1371600"/>
          </a:xfrm>
          <a:prstGeom prst="rect">
            <a:avLst/>
          </a:prstGeom>
          <a:solidFill>
            <a:srgbClr val="214C90"/>
          </a:solidFill>
          <a:ln w="9525">
            <a:solidFill>
              <a:srgbClr val="214C90"/>
            </a:solid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9" name="Rectangle 8"/>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2053" name="Picture 8" descr="Pearson_Bound_White"/>
          <p:cNvPicPr>
            <a:picLocks noChangeAspect="1"/>
          </p:cNvPicPr>
          <p:nvPr userDrawn="1"/>
        </p:nvPicPr>
        <p:blipFill>
          <a:blip r:embed="rId21"/>
          <a:stretch>
            <a:fillRect/>
          </a:stretch>
        </p:blipFill>
        <p:spPr>
          <a:xfrm>
            <a:off x="7621588" y="6396038"/>
            <a:ext cx="1533525" cy="457200"/>
          </a:xfrm>
          <a:prstGeom prst="rect">
            <a:avLst/>
          </a:prstGeom>
          <a:noFill/>
          <a:ln w="9525">
            <a:noFill/>
          </a:ln>
        </p:spPr>
      </p:pic>
      <p:pic>
        <p:nvPicPr>
          <p:cNvPr id="2054" name="Picture 9" descr="Pearson_Strap_Bound_White"/>
          <p:cNvPicPr>
            <a:picLocks noChangeAspect="1"/>
          </p:cNvPicPr>
          <p:nvPr userDrawn="1"/>
        </p:nvPicPr>
        <p:blipFill>
          <a:blip r:embed="rId22"/>
          <a:stretch>
            <a:fillRect/>
          </a:stretch>
        </p:blipFill>
        <p:spPr>
          <a:xfrm>
            <a:off x="-3175" y="6410325"/>
            <a:ext cx="1766888" cy="457200"/>
          </a:xfrm>
          <a:prstGeom prst="rect">
            <a:avLst/>
          </a:prstGeom>
          <a:noFill/>
          <a:ln w="9525">
            <a:noFill/>
          </a:ln>
        </p:spPr>
      </p:pic>
      <p:sp>
        <p:nvSpPr>
          <p:cNvPr id="2055"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1"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ransition spd="slow" advTm="0"/>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rgbClr val="FFFFFF"/>
          </a:solidFill>
          <a:effectLst>
            <a:outerShdw blurRad="38100" dist="38100" dir="2700000">
              <a:srgbClr val="000000">
                <a:alpha val="75000"/>
              </a:srgbClr>
            </a:outerShdw>
          </a:effectLst>
          <a:latin typeface="Verdana" panose="020B0604030504040204"/>
          <a:ea typeface="+mj-ea"/>
          <a:cs typeface="MS PGothic" panose="020B0600070205080204" pitchFamily="34" charset="-128"/>
        </a:defRPr>
      </a:lvl1pPr>
      <a:lvl2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6pPr>
      <a:lvl7pPr marL="9144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7pPr>
      <a:lvl8pPr marL="13716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8pPr>
      <a:lvl9pPr marL="18288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42900" indent="-342900" algn="l" rtl="0" eaLnBrk="0" fontAlgn="base" hangingPunct="0">
        <a:spcBef>
          <a:spcPct val="20000"/>
        </a:spcBef>
        <a:spcAft>
          <a:spcPct val="0"/>
        </a:spcAft>
        <a:buClr>
          <a:srgbClr val="214C90"/>
        </a:buClr>
        <a:buFont typeface="Times" pitchFamily="-110" charset="0"/>
        <a:buChar char="•"/>
        <a:defRPr sz="3000">
          <a:solidFill>
            <a:schemeClr val="tx1"/>
          </a:solidFill>
          <a:latin typeface="Verdana" panose="020B0604030504040204"/>
          <a:ea typeface="+mn-ea"/>
          <a:cs typeface="MS PGothic" panose="020B0600070205080204" pitchFamily="34" charset="-128"/>
        </a:defRPr>
      </a:lvl1pPr>
      <a:lvl2pPr marL="742950" indent="-285750" algn="l" rtl="0" eaLnBrk="0" fontAlgn="base" hangingPunct="0">
        <a:spcBef>
          <a:spcPct val="20000"/>
        </a:spcBef>
        <a:spcAft>
          <a:spcPct val="0"/>
        </a:spcAft>
        <a:buClr>
          <a:srgbClr val="1191D0"/>
        </a:buClr>
        <a:buFont typeface="Wingdings" panose="05000000000000000000" pitchFamily="2" charset="2"/>
        <a:buChar char="§"/>
        <a:defRPr sz="2800">
          <a:solidFill>
            <a:schemeClr val="tx1"/>
          </a:solidFill>
          <a:latin typeface="Verdana" panose="020B0604030504040204"/>
          <a:ea typeface="+mn-ea"/>
          <a:cs typeface="MS PGothic" panose="020B0600070205080204" pitchFamily="34" charset="-128"/>
        </a:defRPr>
      </a:lvl2pPr>
      <a:lvl3pPr marL="1085850" indent="-228600" algn="l" rtl="0" eaLnBrk="0" fontAlgn="base" hangingPunct="0">
        <a:spcBef>
          <a:spcPct val="20000"/>
        </a:spcBef>
        <a:spcAft>
          <a:spcPct val="0"/>
        </a:spcAft>
        <a:buClr>
          <a:srgbClr val="214C90"/>
        </a:buClr>
        <a:buFont typeface="Arial" panose="020B0604020202020204" pitchFamily="34" charset="0"/>
        <a:buChar char="•"/>
        <a:defRPr sz="2600">
          <a:solidFill>
            <a:schemeClr val="tx1"/>
          </a:solidFill>
          <a:latin typeface="Verdana" panose="020B0604030504040204"/>
          <a:ea typeface="+mn-ea"/>
          <a:cs typeface="MS PGothic" panose="020B0600070205080204" pitchFamily="34" charset="-128"/>
        </a:defRPr>
      </a:lvl3pPr>
      <a:lvl4pPr marL="1428750" indent="-228600" algn="l" rtl="0" eaLnBrk="0" fontAlgn="base" hangingPunct="0">
        <a:spcBef>
          <a:spcPct val="20000"/>
        </a:spcBef>
        <a:spcAft>
          <a:spcPct val="0"/>
        </a:spcAft>
        <a:buClr>
          <a:srgbClr val="1191D0"/>
        </a:buClr>
        <a:buFont typeface="Arial" panose="020B0604020202020204" pitchFamily="34" charset="0"/>
        <a:buChar char="•"/>
        <a:defRPr sz="2400">
          <a:solidFill>
            <a:schemeClr val="tx1"/>
          </a:solidFill>
          <a:latin typeface="Verdana" panose="020B0604030504040204"/>
          <a:ea typeface="+mn-ea"/>
          <a:cs typeface="MS PGothic" panose="020B0600070205080204" pitchFamily="34" charset="-128"/>
        </a:defRPr>
      </a:lvl4pPr>
      <a:lvl5pPr marL="1771650" indent="-228600" algn="l" rtl="0" eaLnBrk="0" fontAlgn="base" hangingPunct="0">
        <a:spcBef>
          <a:spcPct val="20000"/>
        </a:spcBef>
        <a:spcAft>
          <a:spcPct val="0"/>
        </a:spcAft>
        <a:buClr>
          <a:srgbClr val="214C90"/>
        </a:buClr>
        <a:buFont typeface="Lucida Grande" pitchFamily="-110" charset="0"/>
        <a:buChar char="-"/>
        <a:defRPr sz="2200">
          <a:solidFill>
            <a:schemeClr val="tx1"/>
          </a:solidFill>
          <a:latin typeface="Verdana" panose="020B0604030504040204"/>
          <a:ea typeface="+mn-ea"/>
          <a:cs typeface="MS PGothic" panose="020B0600070205080204" pitchFamily="34" charset="-128"/>
        </a:defRPr>
      </a:lvl5pPr>
      <a:lvl6pPr marL="22288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6pPr>
      <a:lvl7pPr marL="26860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7pPr>
      <a:lvl8pPr marL="31432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8pPr>
      <a:lvl9pPr marL="36004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3"/>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7" name="Rectangle 13"/>
          <p:cNvSpPr>
            <a:spLocks noGrp="1" noChangeArrowheads="1"/>
          </p:cNvSpPr>
          <p:nvPr>
            <p:ph type="title"/>
          </p:nvPr>
        </p:nvSpPr>
        <p:spPr bwMode="auto">
          <a:xfrm>
            <a:off x="-19050" y="0"/>
            <a:ext cx="9163050" cy="1371600"/>
          </a:xfrm>
          <a:prstGeom prst="rect">
            <a:avLst/>
          </a:prstGeom>
          <a:solidFill>
            <a:srgbClr val="214C90"/>
          </a:solidFill>
          <a:ln w="9525">
            <a:solidFill>
              <a:srgbClr val="214C90"/>
            </a:solid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9" name="Rectangle 8"/>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3077" name="Picture 8" descr="Pearson_Bound_White"/>
          <p:cNvPicPr>
            <a:picLocks noChangeAspect="1"/>
          </p:cNvPicPr>
          <p:nvPr userDrawn="1"/>
        </p:nvPicPr>
        <p:blipFill>
          <a:blip r:embed="rId21"/>
          <a:stretch>
            <a:fillRect/>
          </a:stretch>
        </p:blipFill>
        <p:spPr>
          <a:xfrm>
            <a:off x="7621588" y="6396038"/>
            <a:ext cx="1533525" cy="457200"/>
          </a:xfrm>
          <a:prstGeom prst="rect">
            <a:avLst/>
          </a:prstGeom>
          <a:noFill/>
          <a:ln w="9525">
            <a:noFill/>
          </a:ln>
        </p:spPr>
      </p:pic>
      <p:pic>
        <p:nvPicPr>
          <p:cNvPr id="3078" name="Picture 9" descr="Pearson_Strap_Bound_White"/>
          <p:cNvPicPr>
            <a:picLocks noChangeAspect="1"/>
          </p:cNvPicPr>
          <p:nvPr userDrawn="1"/>
        </p:nvPicPr>
        <p:blipFill>
          <a:blip r:embed="rId22"/>
          <a:stretch>
            <a:fillRect/>
          </a:stretch>
        </p:blipFill>
        <p:spPr>
          <a:xfrm>
            <a:off x="-3175" y="6410325"/>
            <a:ext cx="1766888" cy="457200"/>
          </a:xfrm>
          <a:prstGeom prst="rect">
            <a:avLst/>
          </a:prstGeom>
          <a:noFill/>
          <a:ln w="9525">
            <a:noFill/>
          </a:ln>
        </p:spPr>
      </p:pic>
      <p:sp>
        <p:nvSpPr>
          <p:cNvPr id="3079"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1"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Lst>
  <p:transition spd="slow" advTm="0"/>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rgbClr val="FFFFFF"/>
          </a:solidFill>
          <a:effectLst>
            <a:outerShdw blurRad="38100" dist="38100" dir="2700000">
              <a:srgbClr val="000000">
                <a:alpha val="75000"/>
              </a:srgbClr>
            </a:outerShdw>
          </a:effectLst>
          <a:latin typeface="Verdana" panose="020B0604030504040204"/>
          <a:ea typeface="+mj-ea"/>
          <a:cs typeface="MS PGothic" panose="020B0600070205080204" pitchFamily="34" charset="-128"/>
        </a:defRPr>
      </a:lvl1pPr>
      <a:lvl2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6pPr>
      <a:lvl7pPr marL="9144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7pPr>
      <a:lvl8pPr marL="13716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8pPr>
      <a:lvl9pPr marL="18288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42900" indent="-342900" algn="l" rtl="0" eaLnBrk="0" fontAlgn="base" hangingPunct="0">
        <a:spcBef>
          <a:spcPct val="20000"/>
        </a:spcBef>
        <a:spcAft>
          <a:spcPct val="0"/>
        </a:spcAft>
        <a:buClr>
          <a:srgbClr val="214C90"/>
        </a:buClr>
        <a:buFont typeface="Times" pitchFamily="-110" charset="0"/>
        <a:buChar char="•"/>
        <a:defRPr sz="3000">
          <a:solidFill>
            <a:schemeClr val="tx1"/>
          </a:solidFill>
          <a:latin typeface="Verdana" panose="020B0604030504040204"/>
          <a:ea typeface="+mn-ea"/>
          <a:cs typeface="MS PGothic" panose="020B0600070205080204" pitchFamily="34" charset="-128"/>
        </a:defRPr>
      </a:lvl1pPr>
      <a:lvl2pPr marL="742950" indent="-285750" algn="l" rtl="0" eaLnBrk="0" fontAlgn="base" hangingPunct="0">
        <a:spcBef>
          <a:spcPct val="20000"/>
        </a:spcBef>
        <a:spcAft>
          <a:spcPct val="0"/>
        </a:spcAft>
        <a:buClr>
          <a:srgbClr val="1191D0"/>
        </a:buClr>
        <a:buFont typeface="Wingdings" panose="05000000000000000000" pitchFamily="2" charset="2"/>
        <a:buChar char="§"/>
        <a:defRPr sz="2800">
          <a:solidFill>
            <a:schemeClr val="tx1"/>
          </a:solidFill>
          <a:latin typeface="Verdana" panose="020B0604030504040204"/>
          <a:ea typeface="+mn-ea"/>
          <a:cs typeface="MS PGothic" panose="020B0600070205080204" pitchFamily="34" charset="-128"/>
        </a:defRPr>
      </a:lvl2pPr>
      <a:lvl3pPr marL="1085850" indent="-228600" algn="l" rtl="0" eaLnBrk="0" fontAlgn="base" hangingPunct="0">
        <a:spcBef>
          <a:spcPct val="20000"/>
        </a:spcBef>
        <a:spcAft>
          <a:spcPct val="0"/>
        </a:spcAft>
        <a:buClr>
          <a:srgbClr val="214C90"/>
        </a:buClr>
        <a:buFont typeface="Arial" panose="020B0604020202020204" pitchFamily="34" charset="0"/>
        <a:buChar char="•"/>
        <a:defRPr sz="2600">
          <a:solidFill>
            <a:schemeClr val="tx1"/>
          </a:solidFill>
          <a:latin typeface="Verdana" panose="020B0604030504040204"/>
          <a:ea typeface="+mn-ea"/>
          <a:cs typeface="MS PGothic" panose="020B0600070205080204" pitchFamily="34" charset="-128"/>
        </a:defRPr>
      </a:lvl3pPr>
      <a:lvl4pPr marL="1428750" indent="-228600" algn="l" rtl="0" eaLnBrk="0" fontAlgn="base" hangingPunct="0">
        <a:spcBef>
          <a:spcPct val="20000"/>
        </a:spcBef>
        <a:spcAft>
          <a:spcPct val="0"/>
        </a:spcAft>
        <a:buClr>
          <a:srgbClr val="1191D0"/>
        </a:buClr>
        <a:buFont typeface="Arial" panose="020B0604020202020204" pitchFamily="34" charset="0"/>
        <a:buChar char="•"/>
        <a:defRPr sz="2400">
          <a:solidFill>
            <a:schemeClr val="tx1"/>
          </a:solidFill>
          <a:latin typeface="Verdana" panose="020B0604030504040204"/>
          <a:ea typeface="+mn-ea"/>
          <a:cs typeface="MS PGothic" panose="020B0600070205080204" pitchFamily="34" charset="-128"/>
        </a:defRPr>
      </a:lvl4pPr>
      <a:lvl5pPr marL="1771650" indent="-228600" algn="l" rtl="0" eaLnBrk="0" fontAlgn="base" hangingPunct="0">
        <a:spcBef>
          <a:spcPct val="20000"/>
        </a:spcBef>
        <a:spcAft>
          <a:spcPct val="0"/>
        </a:spcAft>
        <a:buClr>
          <a:srgbClr val="214C90"/>
        </a:buClr>
        <a:buFont typeface="Lucida Grande" pitchFamily="-110" charset="0"/>
        <a:buChar char="-"/>
        <a:defRPr sz="2200">
          <a:solidFill>
            <a:schemeClr val="tx1"/>
          </a:solidFill>
          <a:latin typeface="Verdana" panose="020B0604030504040204"/>
          <a:ea typeface="+mn-ea"/>
          <a:cs typeface="MS PGothic" panose="020B0600070205080204" pitchFamily="34" charset="-128"/>
        </a:defRPr>
      </a:lvl5pPr>
      <a:lvl6pPr marL="22288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6pPr>
      <a:lvl7pPr marL="26860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7pPr>
      <a:lvl8pPr marL="31432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8pPr>
      <a:lvl9pPr marL="36004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3"/>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7" name="Rectangle 13"/>
          <p:cNvSpPr>
            <a:spLocks noGrp="1" noChangeArrowheads="1"/>
          </p:cNvSpPr>
          <p:nvPr>
            <p:ph type="title"/>
          </p:nvPr>
        </p:nvSpPr>
        <p:spPr bwMode="auto">
          <a:xfrm>
            <a:off x="-19050" y="0"/>
            <a:ext cx="9163050" cy="1371600"/>
          </a:xfrm>
          <a:prstGeom prst="rect">
            <a:avLst/>
          </a:prstGeom>
          <a:solidFill>
            <a:srgbClr val="214C90"/>
          </a:solidFill>
          <a:ln w="9525">
            <a:solidFill>
              <a:srgbClr val="214C90"/>
            </a:solid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9" name="Rectangle 8"/>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4101" name="Picture 8" descr="Pearson_Bound_White"/>
          <p:cNvPicPr>
            <a:picLocks noChangeAspect="1"/>
          </p:cNvPicPr>
          <p:nvPr userDrawn="1"/>
        </p:nvPicPr>
        <p:blipFill>
          <a:blip r:embed="rId21"/>
          <a:stretch>
            <a:fillRect/>
          </a:stretch>
        </p:blipFill>
        <p:spPr>
          <a:xfrm>
            <a:off x="7621588" y="6396038"/>
            <a:ext cx="1533525" cy="457200"/>
          </a:xfrm>
          <a:prstGeom prst="rect">
            <a:avLst/>
          </a:prstGeom>
          <a:noFill/>
          <a:ln w="9525">
            <a:noFill/>
          </a:ln>
        </p:spPr>
      </p:pic>
      <p:pic>
        <p:nvPicPr>
          <p:cNvPr id="4102" name="Picture 9" descr="Pearson_Strap_Bound_White"/>
          <p:cNvPicPr>
            <a:picLocks noChangeAspect="1"/>
          </p:cNvPicPr>
          <p:nvPr userDrawn="1"/>
        </p:nvPicPr>
        <p:blipFill>
          <a:blip r:embed="rId22"/>
          <a:stretch>
            <a:fillRect/>
          </a:stretch>
        </p:blipFill>
        <p:spPr>
          <a:xfrm>
            <a:off x="-3175" y="6410325"/>
            <a:ext cx="1766888" cy="457200"/>
          </a:xfrm>
          <a:prstGeom prst="rect">
            <a:avLst/>
          </a:prstGeom>
          <a:noFill/>
          <a:ln w="9525">
            <a:noFill/>
          </a:ln>
        </p:spPr>
      </p:pic>
      <p:sp>
        <p:nvSpPr>
          <p:cNvPr id="4103" name="Text Box 47"/>
          <p:cNvSpPr txBox="1">
            <a:spLocks noChangeArrowheads="1"/>
          </p:cNvSpPr>
          <p:nvPr/>
        </p:nvSpPr>
        <p:spPr bwMode="auto">
          <a:xfrm>
            <a:off x="1600200" y="6400800"/>
            <a:ext cx="562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1"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Digital Fundamentals</a:t>
            </a: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 Eleventh Edition</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rPr>
              <a:t>Thomas L. Floyd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11"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Lst>
  <p:transition spd="slow" advTm="0"/>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rgbClr val="FFFFFF"/>
          </a:solidFill>
          <a:effectLst>
            <a:outerShdw blurRad="38100" dist="38100" dir="2700000">
              <a:srgbClr val="000000">
                <a:alpha val="75000"/>
              </a:srgbClr>
            </a:outerShdw>
          </a:effectLst>
          <a:latin typeface="Verdana" panose="020B0604030504040204"/>
          <a:ea typeface="+mj-ea"/>
          <a:cs typeface="MS PGothic" panose="020B0600070205080204" pitchFamily="34" charset="-128"/>
        </a:defRPr>
      </a:lvl1pPr>
      <a:lvl2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6pPr>
      <a:lvl7pPr marL="9144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7pPr>
      <a:lvl8pPr marL="13716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8pPr>
      <a:lvl9pPr marL="18288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42900" indent="-342900" algn="l" rtl="0" eaLnBrk="0" fontAlgn="base" hangingPunct="0">
        <a:spcBef>
          <a:spcPct val="20000"/>
        </a:spcBef>
        <a:spcAft>
          <a:spcPct val="0"/>
        </a:spcAft>
        <a:buClr>
          <a:srgbClr val="214C90"/>
        </a:buClr>
        <a:buFont typeface="Times" pitchFamily="-110" charset="0"/>
        <a:buChar char="•"/>
        <a:defRPr sz="3000">
          <a:solidFill>
            <a:schemeClr val="tx1"/>
          </a:solidFill>
          <a:latin typeface="Verdana" panose="020B0604030504040204"/>
          <a:ea typeface="+mn-ea"/>
          <a:cs typeface="MS PGothic" panose="020B0600070205080204" pitchFamily="34" charset="-128"/>
        </a:defRPr>
      </a:lvl1pPr>
      <a:lvl2pPr marL="742950" indent="-285750" algn="l" rtl="0" eaLnBrk="0" fontAlgn="base" hangingPunct="0">
        <a:spcBef>
          <a:spcPct val="20000"/>
        </a:spcBef>
        <a:spcAft>
          <a:spcPct val="0"/>
        </a:spcAft>
        <a:buClr>
          <a:srgbClr val="1191D0"/>
        </a:buClr>
        <a:buFont typeface="Wingdings" panose="05000000000000000000" pitchFamily="2" charset="2"/>
        <a:buChar char="§"/>
        <a:defRPr sz="2800">
          <a:solidFill>
            <a:schemeClr val="tx1"/>
          </a:solidFill>
          <a:latin typeface="Verdana" panose="020B0604030504040204"/>
          <a:ea typeface="+mn-ea"/>
          <a:cs typeface="MS PGothic" panose="020B0600070205080204" pitchFamily="34" charset="-128"/>
        </a:defRPr>
      </a:lvl2pPr>
      <a:lvl3pPr marL="1085850" indent="-228600" algn="l" rtl="0" eaLnBrk="0" fontAlgn="base" hangingPunct="0">
        <a:spcBef>
          <a:spcPct val="20000"/>
        </a:spcBef>
        <a:spcAft>
          <a:spcPct val="0"/>
        </a:spcAft>
        <a:buClr>
          <a:srgbClr val="214C90"/>
        </a:buClr>
        <a:buFont typeface="Arial" panose="020B0604020202020204" pitchFamily="34" charset="0"/>
        <a:buChar char="•"/>
        <a:defRPr sz="2600">
          <a:solidFill>
            <a:schemeClr val="tx1"/>
          </a:solidFill>
          <a:latin typeface="Verdana" panose="020B0604030504040204"/>
          <a:ea typeface="+mn-ea"/>
          <a:cs typeface="MS PGothic" panose="020B0600070205080204" pitchFamily="34" charset="-128"/>
        </a:defRPr>
      </a:lvl3pPr>
      <a:lvl4pPr marL="1428750" indent="-228600" algn="l" rtl="0" eaLnBrk="0" fontAlgn="base" hangingPunct="0">
        <a:spcBef>
          <a:spcPct val="20000"/>
        </a:spcBef>
        <a:spcAft>
          <a:spcPct val="0"/>
        </a:spcAft>
        <a:buClr>
          <a:srgbClr val="1191D0"/>
        </a:buClr>
        <a:buFont typeface="Arial" panose="020B0604020202020204" pitchFamily="34" charset="0"/>
        <a:buChar char="•"/>
        <a:defRPr sz="2400">
          <a:solidFill>
            <a:schemeClr val="tx1"/>
          </a:solidFill>
          <a:latin typeface="Verdana" panose="020B0604030504040204"/>
          <a:ea typeface="+mn-ea"/>
          <a:cs typeface="MS PGothic" panose="020B0600070205080204" pitchFamily="34" charset="-128"/>
        </a:defRPr>
      </a:lvl4pPr>
      <a:lvl5pPr marL="1771650" indent="-228600" algn="l" rtl="0" eaLnBrk="0" fontAlgn="base" hangingPunct="0">
        <a:spcBef>
          <a:spcPct val="20000"/>
        </a:spcBef>
        <a:spcAft>
          <a:spcPct val="0"/>
        </a:spcAft>
        <a:buClr>
          <a:srgbClr val="214C90"/>
        </a:buClr>
        <a:buFont typeface="Lucida Grande" pitchFamily="-110" charset="0"/>
        <a:buChar char="-"/>
        <a:defRPr sz="2200">
          <a:solidFill>
            <a:schemeClr val="tx1"/>
          </a:solidFill>
          <a:latin typeface="Verdana" panose="020B0604030504040204"/>
          <a:ea typeface="+mn-ea"/>
          <a:cs typeface="MS PGothic" panose="020B0600070205080204" pitchFamily="34" charset="-128"/>
        </a:defRPr>
      </a:lvl5pPr>
      <a:lvl6pPr marL="22288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6pPr>
      <a:lvl7pPr marL="26860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7pPr>
      <a:lvl8pPr marL="31432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8pPr>
      <a:lvl9pPr marL="36004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3"/>
          <p:cNvSpPr>
            <a:spLocks noGrp="1"/>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7" name="Rectangle 13"/>
          <p:cNvSpPr>
            <a:spLocks noGrp="1" noChangeArrowheads="1"/>
          </p:cNvSpPr>
          <p:nvPr>
            <p:ph type="title"/>
          </p:nvPr>
        </p:nvSpPr>
        <p:spPr bwMode="auto">
          <a:xfrm>
            <a:off x="-19050" y="0"/>
            <a:ext cx="9163050" cy="1371600"/>
          </a:xfrm>
          <a:prstGeom prst="rect">
            <a:avLst/>
          </a:prstGeom>
          <a:solidFill>
            <a:srgbClr val="214C90"/>
          </a:solidFill>
          <a:ln w="9525">
            <a:solidFill>
              <a:srgbClr val="214C90"/>
            </a:solid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9" name="Rectangle 8"/>
          <p:cNvSpPr>
            <a:spLocks noChangeArrowheads="1"/>
          </p:cNvSpPr>
          <p:nvPr/>
        </p:nvSpPr>
        <p:spPr bwMode="gray">
          <a:xfrm>
            <a:off x="-9525" y="6400800"/>
            <a:ext cx="9153525" cy="457200"/>
          </a:xfrm>
          <a:prstGeom prst="rect">
            <a:avLst/>
          </a:prstGeom>
          <a:solidFill>
            <a:srgbClr val="214C90"/>
          </a:solidFill>
          <a:ln w="9525">
            <a:solidFill>
              <a:srgbClr val="214C90"/>
            </a:solidFill>
            <a:miter lim="800000"/>
          </a:ln>
        </p:spPr>
        <p:txBody>
          <a:bodyPr wrap="none"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37931725" indent="-37474525" defTabSz="457200">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5125" name="Picture 8" descr="Pearson_Bound_White"/>
          <p:cNvPicPr>
            <a:picLocks noChangeAspect="1"/>
          </p:cNvPicPr>
          <p:nvPr userDrawn="1"/>
        </p:nvPicPr>
        <p:blipFill>
          <a:blip r:embed="rId21"/>
          <a:stretch>
            <a:fillRect/>
          </a:stretch>
        </p:blipFill>
        <p:spPr>
          <a:xfrm>
            <a:off x="7621588" y="6396038"/>
            <a:ext cx="1533525" cy="457200"/>
          </a:xfrm>
          <a:prstGeom prst="rect">
            <a:avLst/>
          </a:prstGeom>
          <a:noFill/>
          <a:ln w="9525">
            <a:noFill/>
          </a:ln>
        </p:spPr>
      </p:pic>
      <p:pic>
        <p:nvPicPr>
          <p:cNvPr id="5126" name="Picture 9" descr="Pearson_Strap_Bound_White"/>
          <p:cNvPicPr>
            <a:picLocks noChangeAspect="1"/>
          </p:cNvPicPr>
          <p:nvPr userDrawn="1"/>
        </p:nvPicPr>
        <p:blipFill>
          <a:blip r:embed="rId22"/>
          <a:stretch>
            <a:fillRect/>
          </a:stretch>
        </p:blipFill>
        <p:spPr>
          <a:xfrm>
            <a:off x="-3175" y="6410325"/>
            <a:ext cx="1766888" cy="457200"/>
          </a:xfrm>
          <a:prstGeom prst="rect">
            <a:avLst/>
          </a:prstGeom>
          <a:noFill/>
          <a:ln w="9525">
            <a:noFill/>
          </a:ln>
        </p:spPr>
      </p:pic>
      <p:sp>
        <p:nvSpPr>
          <p:cNvPr id="5127" name="Text Box 47"/>
          <p:cNvSpPr txBox="1"/>
          <p:nvPr userDrawn="1"/>
        </p:nvSpPr>
        <p:spPr>
          <a:xfrm>
            <a:off x="1600200" y="6400800"/>
            <a:ext cx="5629275" cy="457200"/>
          </a:xfrm>
          <a:prstGeom prst="rect">
            <a:avLst/>
          </a:prstGeom>
          <a:noFill/>
          <a:ln w="9525">
            <a:noFill/>
          </a:ln>
        </p:spPr>
        <p:txBody>
          <a:bodyPr anchor="ctr" anchorCtr="0"/>
          <a:p>
            <a:pPr lvl="0">
              <a:buNone/>
            </a:pPr>
            <a:r>
              <a:rPr lang="en-US" altLang="zh-CN" sz="900" i="1" dirty="0">
                <a:solidFill>
                  <a:srgbClr val="FFFFFF"/>
                </a:solidFill>
                <a:latin typeface="Verdana" panose="020B0604030504040204" pitchFamily="34" charset="0"/>
                <a:cs typeface="Verdana" panose="020B0604030504040204" pitchFamily="34" charset="0"/>
              </a:rPr>
              <a:t>Digital Fundamentals</a:t>
            </a:r>
            <a:r>
              <a:rPr lang="en-US" altLang="zh-CN" sz="900" dirty="0">
                <a:solidFill>
                  <a:srgbClr val="FFFFFF"/>
                </a:solidFill>
                <a:latin typeface="Verdana" panose="020B0604030504040204" pitchFamily="34" charset="0"/>
                <a:cs typeface="Verdana" panose="020B0604030504040204" pitchFamily="34" charset="0"/>
              </a:rPr>
              <a:t>, Eleventh Edition</a:t>
            </a:r>
            <a:endParaRPr lang="en-US" altLang="zh-CN" sz="900" dirty="0">
              <a:solidFill>
                <a:srgbClr val="FFFFFF"/>
              </a:solidFill>
              <a:latin typeface="Verdana" panose="020B0604030504040204" pitchFamily="34" charset="0"/>
              <a:cs typeface="Verdana" panose="020B0604030504040204" pitchFamily="34" charset="0"/>
            </a:endParaRPr>
          </a:p>
          <a:p>
            <a:pPr lvl="0">
              <a:buNone/>
            </a:pPr>
            <a:r>
              <a:rPr lang="en-US" altLang="zh-CN" sz="900" dirty="0">
                <a:solidFill>
                  <a:srgbClr val="FFFFFF"/>
                </a:solidFill>
                <a:latin typeface="Verdana" panose="020B0604030504040204" pitchFamily="34" charset="0"/>
                <a:cs typeface="Verdana" panose="020B0604030504040204" pitchFamily="34" charset="0"/>
              </a:rPr>
              <a:t>Thomas L. Floyd</a:t>
            </a:r>
            <a:endParaRPr lang="en-US" altLang="zh-CN" sz="900" dirty="0">
              <a:solidFill>
                <a:srgbClr val="FFFFFF"/>
              </a:solidFill>
              <a:latin typeface="Verdana" panose="020B0604030504040204" pitchFamily="34" charset="0"/>
              <a:ea typeface="Verdana" panose="020B0604030504040204" pitchFamily="34" charset="0"/>
            </a:endParaRPr>
          </a:p>
        </p:txBody>
      </p:sp>
      <p:sp>
        <p:nvSpPr>
          <p:cNvPr id="11" name="Text Box 47"/>
          <p:cNvSpPr txBox="1">
            <a:spLocks noChangeArrowheads="1"/>
          </p:cNvSpPr>
          <p:nvPr/>
        </p:nvSpPr>
        <p:spPr bwMode="auto">
          <a:xfrm>
            <a:off x="4495800" y="6400800"/>
            <a:ext cx="3276600" cy="457200"/>
          </a:xfrm>
          <a:prstGeom prst="rect">
            <a:avLst/>
          </a:prstGeom>
          <a:noFill/>
          <a:ln>
            <a:noFill/>
          </a:ln>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Copyright © 2015 by Pearson Education, Inc.</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rPr>
              <a:t>All Rights Reserved</a:t>
            </a:r>
            <a:endParaRPr kumimoji="0" lang="en-US" altLang="zh-CN" sz="900" b="0" i="0" u="none" strike="noStrike" kern="1200" cap="none" spc="0" normalizeH="0" baseline="0" noProof="0" smtClean="0">
              <a:ln>
                <a:noFill/>
              </a:ln>
              <a:solidFill>
                <a:srgbClr val="FFFFFF"/>
              </a:solidFill>
              <a:effectLst/>
              <a:uLnTx/>
              <a:uFillTx/>
              <a:latin typeface="Verdana" panose="020B0604030504040204" pitchFamily="34" charset="0"/>
              <a:ea typeface="MS PGothic" panose="020B0600070205080204" pitchFamily="34" charset="-128"/>
              <a:cs typeface="+mn-cs"/>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Lst>
  <p:transition spd="slow" advTm="0"/>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rgbClr val="FFFFFF"/>
          </a:solidFill>
          <a:effectLst>
            <a:outerShdw blurRad="38100" dist="38100" dir="2700000">
              <a:srgbClr val="000000">
                <a:alpha val="75000"/>
              </a:srgbClr>
            </a:outerShdw>
          </a:effectLst>
          <a:latin typeface="Verdana" panose="020B0604030504040204"/>
          <a:ea typeface="+mj-ea"/>
          <a:cs typeface="MS PGothic" panose="020B0600070205080204" pitchFamily="34" charset="-128"/>
        </a:defRPr>
      </a:lvl1pPr>
      <a:lvl2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000">
          <a:solidFill>
            <a:srgbClr val="FFFFFF"/>
          </a:solidFill>
          <a:effectLst>
            <a:outerShdw blurRad="38100" dist="38100" dir="2700000" algn="tl">
              <a:srgbClr val="000000"/>
            </a:outerShdw>
          </a:effectLst>
          <a:latin typeface="Verdana" panose="020B0604030504040204"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6pPr>
      <a:lvl7pPr marL="9144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7pPr>
      <a:lvl8pPr marL="13716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8pPr>
      <a:lvl9pPr marL="1828800" algn="ctr" rtl="0" eaLnBrk="1" fontAlgn="base" hangingPunct="1">
        <a:spcBef>
          <a:spcPct val="0"/>
        </a:spcBef>
        <a:spcAft>
          <a:spcPct val="0"/>
        </a:spcAft>
        <a:defRPr sz="4400" b="1">
          <a:solidFill>
            <a:schemeClr val="bg1"/>
          </a:solidFill>
          <a:latin typeface="Arial" panose="020B0604020202020204" pitchFamily="34" charset="0"/>
          <a:ea typeface="MS PGothic" panose="020B0600070205080204" pitchFamily="34" charset="-128"/>
          <a:cs typeface="MS PGothic" panose="020B0600070205080204" pitchFamily="34" charset="-128"/>
        </a:defRPr>
      </a:lvl9pPr>
    </p:titleStyle>
    <p:bodyStyle>
      <a:lvl1pPr marL="342900" indent="-342900" algn="l" rtl="0" eaLnBrk="0" fontAlgn="base" hangingPunct="0">
        <a:spcBef>
          <a:spcPct val="20000"/>
        </a:spcBef>
        <a:spcAft>
          <a:spcPct val="0"/>
        </a:spcAft>
        <a:buClr>
          <a:srgbClr val="214C90"/>
        </a:buClr>
        <a:buFont typeface="Times" pitchFamily="-110" charset="0"/>
        <a:buChar char="•"/>
        <a:defRPr sz="3000">
          <a:solidFill>
            <a:schemeClr val="tx1"/>
          </a:solidFill>
          <a:latin typeface="Verdana" panose="020B0604030504040204"/>
          <a:ea typeface="+mn-ea"/>
          <a:cs typeface="MS PGothic" panose="020B0600070205080204" pitchFamily="34" charset="-128"/>
        </a:defRPr>
      </a:lvl1pPr>
      <a:lvl2pPr marL="742950" indent="-285750" algn="l" rtl="0" eaLnBrk="0" fontAlgn="base" hangingPunct="0">
        <a:spcBef>
          <a:spcPct val="20000"/>
        </a:spcBef>
        <a:spcAft>
          <a:spcPct val="0"/>
        </a:spcAft>
        <a:buClr>
          <a:srgbClr val="1191D0"/>
        </a:buClr>
        <a:buFont typeface="Wingdings" panose="05000000000000000000" pitchFamily="2" charset="2"/>
        <a:buChar char="§"/>
        <a:defRPr sz="2800">
          <a:solidFill>
            <a:schemeClr val="tx1"/>
          </a:solidFill>
          <a:latin typeface="Verdana" panose="020B0604030504040204"/>
          <a:ea typeface="+mn-ea"/>
          <a:cs typeface="MS PGothic" panose="020B0600070205080204" pitchFamily="34" charset="-128"/>
        </a:defRPr>
      </a:lvl2pPr>
      <a:lvl3pPr marL="1085850" indent="-228600" algn="l" rtl="0" eaLnBrk="0" fontAlgn="base" hangingPunct="0">
        <a:spcBef>
          <a:spcPct val="20000"/>
        </a:spcBef>
        <a:spcAft>
          <a:spcPct val="0"/>
        </a:spcAft>
        <a:buClr>
          <a:srgbClr val="214C90"/>
        </a:buClr>
        <a:buFont typeface="Arial" panose="020B0604020202020204" pitchFamily="34" charset="0"/>
        <a:buChar char="•"/>
        <a:defRPr sz="2600">
          <a:solidFill>
            <a:schemeClr val="tx1"/>
          </a:solidFill>
          <a:latin typeface="Verdana" panose="020B0604030504040204"/>
          <a:ea typeface="+mn-ea"/>
          <a:cs typeface="MS PGothic" panose="020B0600070205080204" pitchFamily="34" charset="-128"/>
        </a:defRPr>
      </a:lvl3pPr>
      <a:lvl4pPr marL="1428750" indent="-228600" algn="l" rtl="0" eaLnBrk="0" fontAlgn="base" hangingPunct="0">
        <a:spcBef>
          <a:spcPct val="20000"/>
        </a:spcBef>
        <a:spcAft>
          <a:spcPct val="0"/>
        </a:spcAft>
        <a:buClr>
          <a:srgbClr val="1191D0"/>
        </a:buClr>
        <a:buFont typeface="Arial" panose="020B0604020202020204" pitchFamily="34" charset="0"/>
        <a:buChar char="•"/>
        <a:defRPr sz="2400">
          <a:solidFill>
            <a:schemeClr val="tx1"/>
          </a:solidFill>
          <a:latin typeface="Verdana" panose="020B0604030504040204"/>
          <a:ea typeface="+mn-ea"/>
          <a:cs typeface="MS PGothic" panose="020B0600070205080204" pitchFamily="34" charset="-128"/>
        </a:defRPr>
      </a:lvl4pPr>
      <a:lvl5pPr marL="1771650" indent="-228600" algn="l" rtl="0" eaLnBrk="0" fontAlgn="base" hangingPunct="0">
        <a:spcBef>
          <a:spcPct val="20000"/>
        </a:spcBef>
        <a:spcAft>
          <a:spcPct val="0"/>
        </a:spcAft>
        <a:buClr>
          <a:srgbClr val="214C90"/>
        </a:buClr>
        <a:buFont typeface="Lucida Grande" pitchFamily="-110" charset="0"/>
        <a:buChar char="-"/>
        <a:defRPr sz="2200">
          <a:solidFill>
            <a:schemeClr val="tx1"/>
          </a:solidFill>
          <a:latin typeface="Verdana" panose="020B0604030504040204"/>
          <a:ea typeface="+mn-ea"/>
          <a:cs typeface="MS PGothic" panose="020B0600070205080204" pitchFamily="34" charset="-128"/>
        </a:defRPr>
      </a:lvl5pPr>
      <a:lvl6pPr marL="22288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6pPr>
      <a:lvl7pPr marL="26860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7pPr>
      <a:lvl8pPr marL="31432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8pPr>
      <a:lvl9pPr marL="3600450" indent="-228600" algn="l" rtl="0" eaLnBrk="1" fontAlgn="base" hangingPunct="1">
        <a:spcBef>
          <a:spcPct val="20000"/>
        </a:spcBef>
        <a:spcAft>
          <a:spcPct val="0"/>
        </a:spcAft>
        <a:buClr>
          <a:srgbClr val="2D5E2F"/>
        </a:buClr>
        <a:buFont typeface="Times" pitchFamily="-110"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9.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9.xml"/><Relationship Id="rId1"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9.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9.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5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3"/>
          <p:cNvSpPr/>
          <p:nvPr/>
        </p:nvSpPr>
        <p:spPr>
          <a:xfrm>
            <a:off x="4572000" y="3810000"/>
            <a:ext cx="3810000" cy="1524000"/>
          </a:xfrm>
          <a:prstGeom prst="rect">
            <a:avLst/>
          </a:prstGeom>
          <a:noFill/>
          <a:ln w="9525">
            <a:noFill/>
          </a:ln>
        </p:spPr>
        <p:txBody>
          <a:bodyPr anchor="ctr" anchorCtr="0"/>
          <a:p>
            <a:r>
              <a:rPr lang="en-US" altLang="zh-CN" sz="2800" dirty="0">
                <a:solidFill>
                  <a:srgbClr val="000000"/>
                </a:solidFill>
                <a:latin typeface="Verdana" panose="020B0604030504040204" pitchFamily="34" charset="0"/>
                <a:ea typeface="MS PGothic" panose="020B0600070205080204" pitchFamily="34" charset="-128"/>
              </a:rPr>
              <a:t>Introductory Concepts</a:t>
            </a:r>
            <a:endParaRPr lang="en-US" altLang="zh-CN" sz="2800" dirty="0">
              <a:solidFill>
                <a:srgbClr val="000000"/>
              </a:solidFill>
              <a:latin typeface="Verdana" panose="020B0604030504040204" pitchFamily="34" charset="0"/>
              <a:ea typeface="MS PGothic" panose="020B0600070205080204" pitchFamily="34" charset="-128"/>
            </a:endParaRPr>
          </a:p>
        </p:txBody>
      </p:sp>
      <p:sp>
        <p:nvSpPr>
          <p:cNvPr id="16387" name="Text Box 6"/>
          <p:cNvSpPr txBox="1"/>
          <p:nvPr/>
        </p:nvSpPr>
        <p:spPr>
          <a:xfrm>
            <a:off x="6248400" y="2559050"/>
            <a:ext cx="723900" cy="1108075"/>
          </a:xfrm>
          <a:prstGeom prst="rect">
            <a:avLst/>
          </a:prstGeom>
          <a:noFill/>
          <a:ln w="9525">
            <a:noFill/>
          </a:ln>
        </p:spPr>
        <p:txBody>
          <a:bodyPr wrap="none">
            <a:spAutoFit/>
          </a:bodyPr>
          <a:p>
            <a:pPr eaLnBrk="1" hangingPunct="1">
              <a:buNone/>
            </a:pPr>
            <a:r>
              <a:rPr lang="en-US" altLang="zh-CN" sz="6600" dirty="0">
                <a:solidFill>
                  <a:srgbClr val="000000"/>
                </a:solidFill>
                <a:latin typeface="Verdana" panose="020B0604030504040204" pitchFamily="34" charset="0"/>
                <a:ea typeface="MS PGothic" panose="020B0600070205080204" pitchFamily="34" charset="-128"/>
              </a:rPr>
              <a:t>1</a:t>
            </a:r>
            <a:endParaRPr lang="en-US" altLang="zh-CN" sz="6600" dirty="0">
              <a:solidFill>
                <a:srgbClr val="000000"/>
              </a:solidFill>
              <a:latin typeface="Verdana" panose="020B0604030504040204" pitchFamily="34" charset="0"/>
              <a:ea typeface="MS PGothic" panose="020B0600070205080204" pitchFamily="34" charset="-128"/>
            </a:endParaRPr>
          </a:p>
        </p:txBody>
      </p:sp>
    </p:spTree>
  </p:cSld>
  <p:clrMapOvr>
    <a:masterClrMapping/>
  </p:clrMapOvr>
  <p:transition spd="slow"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7" name="Rectangle 9"/>
          <p:cNvSpPr>
            <a:spLocks noGrp="1" noChangeArrowheads="1"/>
          </p:cNvSpPr>
          <p:nvPr>
            <p:ph type="title"/>
          </p:nvPr>
        </p:nvSpPr>
        <p:spPr>
          <a:xfrm>
            <a:off x="468313" y="188913"/>
            <a:ext cx="8447088" cy="708025"/>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1.1 </a:t>
            </a:r>
            <a:r>
              <a:rPr kumimoji="1" lang="en-US" altLang="zh-CN"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Digital and Analog Quantities</a:t>
            </a:r>
            <a:endPar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pic>
        <p:nvPicPr>
          <p:cNvPr id="32771" name="Picture 11" descr="80"/>
          <p:cNvPicPr>
            <a:picLocks noChangeAspect="1"/>
          </p:cNvPicPr>
          <p:nvPr>
            <p:ph sz="half" idx="1"/>
          </p:nvPr>
        </p:nvPicPr>
        <p:blipFill>
          <a:blip r:embed="rId1"/>
          <a:srcRect/>
          <a:stretch>
            <a:fillRect/>
          </a:stretch>
        </p:blipFill>
        <p:spPr>
          <a:xfrm>
            <a:off x="468313" y="1268413"/>
            <a:ext cx="6361112" cy="2665412"/>
          </a:xfrm>
          <a:ln w="9525"/>
        </p:spPr>
      </p:pic>
      <p:pic>
        <p:nvPicPr>
          <p:cNvPr id="32772" name="Picture 13" descr="82"/>
          <p:cNvPicPr>
            <a:picLocks noChangeAspect="1"/>
          </p:cNvPicPr>
          <p:nvPr>
            <p:ph sz="half" idx="2"/>
          </p:nvPr>
        </p:nvPicPr>
        <p:blipFill>
          <a:blip r:embed="rId2"/>
          <a:srcRect/>
          <a:stretch>
            <a:fillRect/>
          </a:stretch>
        </p:blipFill>
        <p:spPr>
          <a:xfrm>
            <a:off x="492125" y="4221163"/>
            <a:ext cx="6337300" cy="2312987"/>
          </a:xfrm>
          <a:ln w="9525"/>
        </p:spPr>
      </p:pic>
      <p:sp>
        <p:nvSpPr>
          <p:cNvPr id="32773" name="AutoShape 15"/>
          <p:cNvSpPr/>
          <p:nvPr/>
        </p:nvSpPr>
        <p:spPr>
          <a:xfrm>
            <a:off x="7140575" y="1066800"/>
            <a:ext cx="1981200" cy="503238"/>
          </a:xfrm>
          <a:prstGeom prst="wedgeEllipseCallout">
            <a:avLst>
              <a:gd name="adj1" fmla="val -79310"/>
              <a:gd name="adj2" fmla="val 119361"/>
            </a:avLst>
          </a:prstGeom>
          <a:solidFill>
            <a:srgbClr val="C7FFFF"/>
          </a:solidFill>
          <a:ln w="38100" cap="flat" cmpd="sng">
            <a:solidFill>
              <a:srgbClr val="C7FFFF"/>
            </a:solidFill>
            <a:prstDash val="solid"/>
            <a:miter/>
            <a:headEnd type="none" w="med" len="med"/>
            <a:tailEnd type="none" w="med" len="med"/>
          </a:ln>
        </p:spPr>
        <p:txBody>
          <a:bodyPr lIns="90000" tIns="46800" rIns="90000" bIns="46800"/>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FontTx/>
              <a:buNone/>
            </a:pPr>
            <a:r>
              <a:rPr lang="en-US" altLang="zh-CN" sz="1600" b="1" dirty="0">
                <a:ea typeface="黑体" panose="02010609060101010101" pitchFamily="49" charset="-122"/>
              </a:rPr>
              <a:t>Analog volt meter</a:t>
            </a:r>
            <a:endParaRPr lang="en-US" altLang="zh-CN" sz="1600" b="1" dirty="0">
              <a:ea typeface="黑体" panose="02010609060101010101" pitchFamily="49" charset="-122"/>
            </a:endParaRPr>
          </a:p>
        </p:txBody>
      </p:sp>
      <p:sp>
        <p:nvSpPr>
          <p:cNvPr id="32774" name="AutoShape 16"/>
          <p:cNvSpPr/>
          <p:nvPr/>
        </p:nvSpPr>
        <p:spPr>
          <a:xfrm>
            <a:off x="7056438" y="3573463"/>
            <a:ext cx="2052637" cy="720725"/>
          </a:xfrm>
          <a:prstGeom prst="wedgeEllipseCallout">
            <a:avLst>
              <a:gd name="adj1" fmla="val -79310"/>
              <a:gd name="adj2" fmla="val 112333"/>
            </a:avLst>
          </a:prstGeom>
          <a:solidFill>
            <a:srgbClr val="C7FFFF"/>
          </a:solidFill>
          <a:ln w="38100" cap="flat" cmpd="sng">
            <a:solidFill>
              <a:srgbClr val="C7FFFF"/>
            </a:solidFill>
            <a:prstDash val="solid"/>
            <a:miter/>
            <a:headEnd type="none" w="med" len="med"/>
            <a:tailEnd type="none" w="med" len="med"/>
          </a:ln>
        </p:spPr>
        <p:txBody>
          <a:bodyPr lIns="90000" tIns="46800" rIns="90000" bIns="46800"/>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ClrTx/>
              <a:buFontTx/>
              <a:buNone/>
            </a:pPr>
            <a:r>
              <a:rPr lang="en-US" altLang="zh-CN" sz="1600" b="1" dirty="0">
                <a:ea typeface="黑体" panose="02010609060101010101" pitchFamily="49" charset="-122"/>
              </a:rPr>
              <a:t>Digital volt meter</a:t>
            </a:r>
            <a:endParaRPr lang="en-US" altLang="zh-CN" sz="1600" b="1" dirty="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idx="4294967295"/>
          </p:nvPr>
        </p:nvSpPr>
        <p:spPr>
          <a:xfrm>
            <a:off x="323850" y="5589588"/>
            <a:ext cx="8229600" cy="457200"/>
          </a:xfrm>
          <a:ln/>
        </p:spPr>
        <p:txBody>
          <a:bodyPr vert="horz" wrap="square" lIns="92075" tIns="46038" rIns="92075" bIns="46038" anchor="ctr" anchorCtr="0"/>
          <a:p>
            <a:r>
              <a:rPr lang="en-US" altLang="zh-CN" sz="2800" b="1" dirty="0">
                <a:ea typeface="宋体" panose="02010600030101010101" pitchFamily="2" charset="-122"/>
              </a:rPr>
              <a:t>Figure 1.3</a:t>
            </a:r>
            <a:r>
              <a:rPr lang="en-US" altLang="zh-CN" sz="2800" dirty="0">
                <a:ea typeface="宋体" panose="02010600030101010101" pitchFamily="2" charset="-122"/>
              </a:rPr>
              <a:t>   A basic audio public address system.</a:t>
            </a:r>
            <a:endParaRPr lang="en-US" altLang="zh-CN" sz="2800" dirty="0">
              <a:ea typeface="宋体" panose="02010600030101010101" pitchFamily="2" charset="-122"/>
            </a:endParaRPr>
          </a:p>
        </p:txBody>
      </p:sp>
      <p:pic>
        <p:nvPicPr>
          <p:cNvPr id="34819" name="Picture 5" descr="AAGIGHL0"/>
          <p:cNvPicPr>
            <a:picLocks noChangeAspect="1"/>
          </p:cNvPicPr>
          <p:nvPr/>
        </p:nvPicPr>
        <p:blipFill>
          <a:blip r:embed="rId1"/>
          <a:stretch>
            <a:fillRect/>
          </a:stretch>
        </p:blipFill>
        <p:spPr>
          <a:xfrm>
            <a:off x="468313" y="1516063"/>
            <a:ext cx="8612187" cy="38576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idx="4294967295"/>
          </p:nvPr>
        </p:nvSpPr>
        <p:spPr>
          <a:xfrm>
            <a:off x="455613" y="5275263"/>
            <a:ext cx="8229600" cy="457200"/>
          </a:xfrm>
          <a:ln/>
        </p:spPr>
        <p:txBody>
          <a:bodyPr vert="horz" wrap="square" lIns="92075" tIns="46038" rIns="92075" bIns="46038" anchor="ctr" anchorCtr="0"/>
          <a:p>
            <a:r>
              <a:rPr lang="en-US" altLang="zh-CN" sz="2800" b="1" dirty="0">
                <a:ea typeface="宋体" panose="02010600030101010101" pitchFamily="2" charset="-122"/>
              </a:rPr>
              <a:t>Figure 1.4</a:t>
            </a:r>
            <a:r>
              <a:rPr lang="en-US" altLang="zh-CN" sz="2800" dirty="0">
                <a:ea typeface="宋体" panose="02010600030101010101" pitchFamily="2" charset="-122"/>
              </a:rPr>
              <a:t>   Basic block diagram of a CD player. Only one channel is shown.</a:t>
            </a:r>
            <a:endParaRPr lang="en-US" altLang="zh-CN" sz="2800" dirty="0">
              <a:ea typeface="宋体" panose="02010600030101010101" pitchFamily="2" charset="-122"/>
            </a:endParaRPr>
          </a:p>
        </p:txBody>
      </p:sp>
      <p:pic>
        <p:nvPicPr>
          <p:cNvPr id="36867" name="Picture 5" descr="AAGIGHK0"/>
          <p:cNvPicPr>
            <a:picLocks noChangeAspect="1"/>
          </p:cNvPicPr>
          <p:nvPr/>
        </p:nvPicPr>
        <p:blipFill>
          <a:blip r:embed="rId1"/>
          <a:stretch>
            <a:fillRect/>
          </a:stretch>
        </p:blipFill>
        <p:spPr>
          <a:xfrm>
            <a:off x="347663" y="1752600"/>
            <a:ext cx="8688387" cy="30861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itle 1"/>
          <p:cNvSpPr>
            <a:spLocks noGrp="1"/>
          </p:cNvSpPr>
          <p:nvPr>
            <p:ph type="title"/>
          </p:nvPr>
        </p:nvSpPr>
        <p:spPr>
          <a:ln/>
        </p:spPr>
        <p:txBody>
          <a:bodyPr vert="horz" wrap="square" lIns="91440" tIns="45720" rIns="91440" bIns="45720" anchor="ctr" anchorCtr="0"/>
          <a:p>
            <a:pPr/>
            <a:r>
              <a:rPr lang="en-US" altLang="zh-CN" b="1" dirty="0">
                <a:solidFill>
                  <a:srgbClr val="000000"/>
                </a:solidFill>
                <a:latin typeface="Verdana" panose="020B0604030504040204"/>
                <a:ea typeface="+mj-ea"/>
                <a:cs typeface="MS PGothic" panose="020B0600070205080204" pitchFamily="34" charset="-128"/>
              </a:rPr>
              <a:t>FIGURE 1-5a   </a:t>
            </a:r>
            <a:r>
              <a:rPr lang="en-US" altLang="zh-CN" dirty="0">
                <a:solidFill>
                  <a:srgbClr val="000000"/>
                </a:solidFill>
                <a:latin typeface="Verdana" panose="020B0604030504040204"/>
                <a:ea typeface="+mj-ea"/>
                <a:cs typeface="MS PGothic" panose="020B0600070205080204" pitchFamily="34" charset="-128"/>
              </a:rPr>
              <a:t>Example of a mechatronic system and application.</a:t>
            </a:r>
            <a:endParaRPr lang="en-US" altLang="zh-CN" dirty="0">
              <a:solidFill>
                <a:srgbClr val="000000"/>
              </a:solidFill>
              <a:latin typeface="Verdana" panose="020B0604030504040204"/>
              <a:ea typeface="+mj-ea"/>
              <a:cs typeface="MS PGothic" panose="020B0600070205080204" pitchFamily="34" charset="-128"/>
            </a:endParaRPr>
          </a:p>
        </p:txBody>
      </p:sp>
      <p:pic>
        <p:nvPicPr>
          <p:cNvPr id="38915" name="Picture 3" descr="fg01_0050a.jpg"/>
          <p:cNvPicPr>
            <a:picLocks noChangeAspect="1"/>
          </p:cNvPicPr>
          <p:nvPr/>
        </p:nvPicPr>
        <p:blipFill>
          <a:blip r:embed="rId1"/>
          <a:stretch>
            <a:fillRect/>
          </a:stretch>
        </p:blipFill>
        <p:spPr>
          <a:xfrm>
            <a:off x="1646238" y="1524000"/>
            <a:ext cx="5851525" cy="4114800"/>
          </a:xfrm>
          <a:prstGeom prst="rect">
            <a:avLst/>
          </a:prstGeom>
          <a:noFill/>
          <a:ln w="9525">
            <a:no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itle 1"/>
          <p:cNvSpPr>
            <a:spLocks noGrp="1"/>
          </p:cNvSpPr>
          <p:nvPr>
            <p:ph type="title"/>
          </p:nvPr>
        </p:nvSpPr>
        <p:spPr>
          <a:ln/>
        </p:spPr>
        <p:txBody>
          <a:bodyPr vert="horz" wrap="square" lIns="91440" tIns="45720" rIns="91440" bIns="45720" anchor="ctr" anchorCtr="0"/>
          <a:p>
            <a:pPr/>
            <a:r>
              <a:rPr lang="en-US" altLang="zh-CN" b="1" dirty="0">
                <a:solidFill>
                  <a:srgbClr val="000000"/>
                </a:solidFill>
                <a:latin typeface="Verdana" panose="020B0604030504040204"/>
                <a:ea typeface="+mj-ea"/>
                <a:cs typeface="MS PGothic" panose="020B0600070205080204" pitchFamily="34" charset="-128"/>
              </a:rPr>
              <a:t>FIGURE 1-5b   </a:t>
            </a:r>
            <a:r>
              <a:rPr lang="en-US" altLang="zh-CN" dirty="0">
                <a:solidFill>
                  <a:srgbClr val="000000"/>
                </a:solidFill>
                <a:latin typeface="Verdana" panose="020B0604030504040204"/>
                <a:ea typeface="+mj-ea"/>
                <a:cs typeface="MS PGothic" panose="020B0600070205080204" pitchFamily="34" charset="-128"/>
              </a:rPr>
              <a:t>Example of a mechatronic system and application.</a:t>
            </a:r>
            <a:br>
              <a:rPr lang="en-US" altLang="zh-CN" dirty="0">
                <a:solidFill>
                  <a:srgbClr val="000000"/>
                </a:solidFill>
                <a:latin typeface="Verdana" panose="020B0604030504040204"/>
                <a:ea typeface="+mj-ea"/>
                <a:cs typeface="MS PGothic" panose="020B0600070205080204" pitchFamily="34" charset="-128"/>
              </a:rPr>
            </a:br>
            <a:r>
              <a:rPr lang="en-US" altLang="zh-CN" dirty="0">
                <a:solidFill>
                  <a:srgbClr val="000000"/>
                </a:solidFill>
                <a:latin typeface="Verdana" panose="020B0604030504040204"/>
                <a:ea typeface="+mj-ea"/>
                <a:cs typeface="MS PGothic" panose="020B0600070205080204" pitchFamily="34" charset="-128"/>
              </a:rPr>
              <a:t>Beawolf/Fotolia</a:t>
            </a:r>
            <a:endParaRPr lang="en-US" altLang="zh-CN" dirty="0">
              <a:solidFill>
                <a:srgbClr val="000000"/>
              </a:solidFill>
              <a:latin typeface="Verdana" panose="020B0604030504040204"/>
              <a:ea typeface="+mj-ea"/>
              <a:cs typeface="MS PGothic" panose="020B0600070205080204" pitchFamily="34" charset="-128"/>
            </a:endParaRPr>
          </a:p>
        </p:txBody>
      </p:sp>
      <p:pic>
        <p:nvPicPr>
          <p:cNvPr id="40963" name="Picture 4" descr="fg01_0050b.jpg"/>
          <p:cNvPicPr>
            <a:picLocks noChangeAspect="1"/>
          </p:cNvPicPr>
          <p:nvPr/>
        </p:nvPicPr>
        <p:blipFill>
          <a:blip r:embed="rId1"/>
          <a:stretch>
            <a:fillRect/>
          </a:stretch>
        </p:blipFill>
        <p:spPr>
          <a:xfrm>
            <a:off x="2447925" y="1066800"/>
            <a:ext cx="4248150" cy="5029200"/>
          </a:xfrm>
          <a:prstGeom prst="rect">
            <a:avLst/>
          </a:prstGeom>
          <a:noFill/>
          <a:ln w="9525">
            <a:no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itle 1"/>
          <p:cNvSpPr>
            <a:spLocks noGrp="1"/>
          </p:cNvSpPr>
          <p:nvPr>
            <p:ph type="title"/>
          </p:nvPr>
        </p:nvSpPr>
        <p:spPr>
          <a:ln/>
        </p:spPr>
        <p:txBody>
          <a:bodyPr vert="horz" wrap="square" lIns="91440" tIns="45720" rIns="91440" bIns="45720" anchor="ctr" anchorCtr="0"/>
          <a:p>
            <a:pPr/>
            <a:r>
              <a:rPr lang="en-US" altLang="zh-CN" b="1" dirty="0">
                <a:solidFill>
                  <a:srgbClr val="000000"/>
                </a:solidFill>
                <a:latin typeface="Verdana" panose="020B0604030504040204"/>
                <a:ea typeface="+mj-ea"/>
                <a:cs typeface="MS PGothic" panose="020B0600070205080204" pitchFamily="34" charset="-128"/>
              </a:rPr>
              <a:t>FIGURE 1-5c   </a:t>
            </a:r>
            <a:r>
              <a:rPr lang="en-US" altLang="zh-CN" dirty="0">
                <a:solidFill>
                  <a:srgbClr val="000000"/>
                </a:solidFill>
                <a:latin typeface="Verdana" panose="020B0604030504040204"/>
                <a:ea typeface="+mj-ea"/>
                <a:cs typeface="MS PGothic" panose="020B0600070205080204" pitchFamily="34" charset="-128"/>
              </a:rPr>
              <a:t>Example of a mechatronic system and application.</a:t>
            </a:r>
            <a:br>
              <a:rPr lang="en-US" altLang="zh-CN" dirty="0">
                <a:solidFill>
                  <a:srgbClr val="000000"/>
                </a:solidFill>
                <a:latin typeface="Verdana" panose="020B0604030504040204"/>
                <a:ea typeface="+mj-ea"/>
                <a:cs typeface="MS PGothic" panose="020B0600070205080204" pitchFamily="34" charset="-128"/>
              </a:rPr>
            </a:br>
            <a:r>
              <a:rPr lang="en-US" altLang="zh-CN" dirty="0">
                <a:solidFill>
                  <a:srgbClr val="000000"/>
                </a:solidFill>
                <a:latin typeface="Verdana" panose="020B0604030504040204"/>
                <a:ea typeface="+mj-ea"/>
                <a:cs typeface="MS PGothic" panose="020B0600070205080204" pitchFamily="34" charset="-128"/>
              </a:rPr>
              <a:t>Small Town Studio/Fotolia.</a:t>
            </a:r>
            <a:endParaRPr lang="en-US" altLang="zh-CN" dirty="0">
              <a:solidFill>
                <a:srgbClr val="000000"/>
              </a:solidFill>
              <a:latin typeface="Verdana" panose="020B0604030504040204"/>
              <a:ea typeface="+mj-ea"/>
              <a:cs typeface="MS PGothic" panose="020B0600070205080204" pitchFamily="34" charset="-128"/>
            </a:endParaRPr>
          </a:p>
        </p:txBody>
      </p:sp>
      <p:pic>
        <p:nvPicPr>
          <p:cNvPr id="43011" name="Picture 2" descr="fg01_0050c.jpg"/>
          <p:cNvPicPr>
            <a:picLocks noChangeAspect="1"/>
          </p:cNvPicPr>
          <p:nvPr/>
        </p:nvPicPr>
        <p:blipFill>
          <a:blip r:embed="rId1"/>
          <a:stretch>
            <a:fillRect/>
          </a:stretch>
        </p:blipFill>
        <p:spPr>
          <a:xfrm>
            <a:off x="2590800" y="1066800"/>
            <a:ext cx="3925888" cy="5029200"/>
          </a:xfrm>
          <a:prstGeom prst="rect">
            <a:avLst/>
          </a:prstGeom>
          <a:noFill/>
          <a:ln w="9525">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5" name="Rectangle 3"/>
          <p:cNvSpPr>
            <a:spLocks noGrp="1" noChangeArrowheads="1"/>
          </p:cNvSpPr>
          <p:nvPr>
            <p:ph idx="1"/>
          </p:nvPr>
        </p:nvSpPr>
        <p:spPr>
          <a:xfrm>
            <a:off x="468313" y="1341438"/>
            <a:ext cx="8351838" cy="4357688"/>
          </a:xfrm>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w"/>
              <a:defRPr/>
            </a:pPr>
            <a:r>
              <a:rPr kumimoji="1" lang="en-US" altLang="zh-CN" sz="28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The Digital Advantage</a:t>
            </a:r>
            <a:r>
              <a:rPr kumimoji="1" lang="en-US" altLang="zh-CN" sz="2800" b="0" i="0" u="none" strike="noStrike" kern="0" cap="none" spc="0" normalizeH="0" baseline="0" noProof="0" dirty="0" smtClean="0">
                <a:ln>
                  <a:noFill/>
                </a:ln>
                <a:solidFill>
                  <a:schemeClr val="tx1"/>
                </a:solidFill>
                <a:effectLst/>
                <a:uLnTx/>
                <a:uFillTx/>
                <a:latin typeface="+mn-lt"/>
                <a:ea typeface="+mn-ea"/>
                <a:cs typeface="+mn-cs"/>
              </a:rPr>
              <a:t>: Digital representation has certain advantages over analog representation in electronics applications. For one things, </a:t>
            </a:r>
            <a:r>
              <a:rPr kumimoji="1" lang="en-US" altLang="zh-CN" sz="2800" b="1" i="0" u="none" strike="noStrike" kern="0" cap="none" spc="0" normalizeH="0" baseline="0" noProof="0" dirty="0" smtClean="0">
                <a:ln>
                  <a:noFill/>
                </a:ln>
                <a:solidFill>
                  <a:srgbClr val="00B050"/>
                </a:solidFill>
                <a:effectLst/>
                <a:uLnTx/>
                <a:uFillTx/>
                <a:latin typeface="+mn-lt"/>
                <a:ea typeface="+mn-ea"/>
                <a:cs typeface="+mn-cs"/>
              </a:rPr>
              <a:t>digital data can be processed and transmitted more efficiently </a:t>
            </a:r>
            <a:r>
              <a:rPr kumimoji="1" lang="en-US" altLang="zh-CN" sz="2800" b="0" i="0" u="none" strike="noStrike" kern="0" cap="none" spc="0" normalizeH="0" baseline="0" noProof="0" dirty="0" smtClean="0">
                <a:ln>
                  <a:noFill/>
                </a:ln>
                <a:solidFill>
                  <a:schemeClr val="tx1"/>
                </a:solidFill>
                <a:effectLst/>
                <a:uLnTx/>
                <a:uFillTx/>
                <a:latin typeface="+mn-lt"/>
                <a:ea typeface="+mn-ea"/>
                <a:cs typeface="+mn-cs"/>
              </a:rPr>
              <a:t>than analog data. Also, </a:t>
            </a:r>
            <a:r>
              <a:rPr kumimoji="1" lang="en-US" altLang="zh-CN" sz="2800" b="1" i="0" u="none" strike="noStrike" kern="0" cap="none" spc="0" normalizeH="0" baseline="0" noProof="0" dirty="0" smtClean="0">
                <a:ln>
                  <a:noFill/>
                </a:ln>
                <a:solidFill>
                  <a:srgbClr val="00B050"/>
                </a:solidFill>
                <a:effectLst/>
                <a:uLnTx/>
                <a:uFillTx/>
                <a:latin typeface="+mn-lt"/>
                <a:ea typeface="+mn-ea"/>
                <a:cs typeface="+mn-cs"/>
              </a:rPr>
              <a:t>digital data has a great advantage when storage is necessary</a:t>
            </a:r>
            <a:r>
              <a:rPr kumimoji="1" lang="en-US" altLang="zh-CN" sz="2800" b="0" i="0" u="none" strike="noStrike" kern="0" cap="none" spc="0" normalizeH="0" baseline="0" noProof="0" dirty="0" smtClean="0">
                <a:ln>
                  <a:noFill/>
                </a:ln>
                <a:solidFill>
                  <a:schemeClr val="tx1"/>
                </a:solidFill>
                <a:effectLst/>
                <a:uLnTx/>
                <a:uFillTx/>
                <a:latin typeface="+mn-lt"/>
                <a:ea typeface="+mn-ea"/>
                <a:cs typeface="+mn-cs"/>
              </a:rPr>
              <a:t>. For example, Music when converted to digital form can be stored more compactly and reproduced with greater accuracy and clarity than is possible when it is in analog form. Noise (unwanted voltage fluctuations) does not affect digital data nearly as much as it does analog signals.</a:t>
            </a:r>
            <a:endParaRPr kumimoji="1" lang="en-US" altLang="zh-CN" sz="28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p:txBody>
      </p:sp>
      <p:sp>
        <p:nvSpPr>
          <p:cNvPr id="45059" name="标题 1"/>
          <p:cNvSpPr>
            <a:spLocks noGrp="1"/>
          </p:cNvSpPr>
          <p:nvPr>
            <p:ph type="title"/>
          </p:nvPr>
        </p:nvSpPr>
        <p:spPr>
          <a:xfrm>
            <a:off x="468313" y="44450"/>
            <a:ext cx="8447087" cy="1143000"/>
          </a:xfrm>
          <a:ln/>
        </p:spPr>
        <p:txBody>
          <a:bodyPr vert="horz" wrap="square" lIns="92075" tIns="46038" rIns="92075" bIns="46038" anchor="ctr" anchorCtr="0"/>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idx="4294967295"/>
          </p:nvPr>
        </p:nvSpPr>
        <p:spPr>
          <a:xfrm>
            <a:off x="2411413" y="6337300"/>
            <a:ext cx="6697662" cy="401638"/>
          </a:xfrm>
          <a:ln/>
        </p:spPr>
        <p:txBody>
          <a:bodyPr vert="horz" wrap="square" lIns="92075" tIns="46038" rIns="92075" bIns="46038" anchor="ctr" anchorCtr="0">
            <a:spAutoFit/>
          </a:bodyPr>
          <a:p>
            <a:r>
              <a:rPr lang="en-US" altLang="zh-CN" sz="2000" b="1" dirty="0">
                <a:ea typeface="宋体" panose="02010600030101010101" pitchFamily="2" charset="-122"/>
              </a:rPr>
              <a:t>Figure 1.5   Logic level ranges of voltage for a digital circuit.</a:t>
            </a:r>
            <a:endParaRPr lang="en-US" altLang="zh-CN" sz="2000" b="1" dirty="0">
              <a:ea typeface="宋体" panose="02010600030101010101" pitchFamily="2" charset="-122"/>
            </a:endParaRPr>
          </a:p>
        </p:txBody>
      </p:sp>
      <p:pic>
        <p:nvPicPr>
          <p:cNvPr id="47107" name="Picture 5" descr="AAGIGHP0"/>
          <p:cNvPicPr>
            <a:picLocks noChangeAspect="1"/>
          </p:cNvPicPr>
          <p:nvPr/>
        </p:nvPicPr>
        <p:blipFill>
          <a:blip r:embed="rId1"/>
          <a:stretch>
            <a:fillRect/>
          </a:stretch>
        </p:blipFill>
        <p:spPr>
          <a:xfrm>
            <a:off x="5148263" y="963613"/>
            <a:ext cx="3816350" cy="5273675"/>
          </a:xfrm>
          <a:prstGeom prst="rect">
            <a:avLst/>
          </a:prstGeom>
          <a:noFill/>
          <a:ln w="9525">
            <a:noFill/>
          </a:ln>
        </p:spPr>
      </p:pic>
      <p:sp>
        <p:nvSpPr>
          <p:cNvPr id="4" name="Rectangle 6"/>
          <p:cNvSpPr>
            <a:spLocks noChangeArrowheads="1"/>
          </p:cNvSpPr>
          <p:nvPr/>
        </p:nvSpPr>
        <p:spPr bwMode="auto">
          <a:xfrm>
            <a:off x="373063" y="115888"/>
            <a:ext cx="8736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  Binary digital, Logic Levels, and Digital Waveforms</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468313" y="973138"/>
            <a:ext cx="4248150" cy="4616450"/>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000" b="0" i="0" u="none" strike="noStrike" kern="0" cap="none" spc="0" normalizeH="0" baseline="0" noProof="0" dirty="0" smtClean="0">
                <a:ln>
                  <a:noFill/>
                </a:ln>
                <a:solidFill>
                  <a:srgbClr val="0066FF"/>
                </a:solidFill>
                <a:effectLst/>
                <a:uLnTx/>
                <a:uFillTx/>
                <a:latin typeface="+mn-lt"/>
                <a:ea typeface="+mn-ea"/>
                <a:cs typeface="+mn-cs"/>
              </a:rPr>
              <a:t>Binary Digits</a:t>
            </a:r>
            <a:endParaRPr kumimoji="1" lang="en-US" altLang="zh-CN" sz="3000" b="0" i="0" u="none" strike="noStrike" kern="0" cap="none" spc="0" normalizeH="0" baseline="0" noProof="0" dirty="0" smtClean="0">
              <a:ln>
                <a:noFill/>
              </a:ln>
              <a:solidFill>
                <a:srgbClr val="0066FF"/>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defRPr/>
            </a:pPr>
            <a:r>
              <a:rPr kumimoji="1" lang="en-US" altLang="zh-CN" sz="3000" b="0" i="0" u="none" strike="noStrike" kern="0" cap="none" spc="0" normalizeH="0" baseline="0" noProof="0" dirty="0" smtClean="0">
                <a:ln>
                  <a:noFill/>
                </a:ln>
                <a:solidFill>
                  <a:schemeClr val="tx1"/>
                </a:solidFill>
                <a:effectLst/>
                <a:uLnTx/>
                <a:uFillTx/>
                <a:latin typeface="+mn-lt"/>
                <a:ea typeface="+mn-ea"/>
                <a:cs typeface="+mn-cs"/>
              </a:rPr>
              <a:t>Each of the two digits in the binary system, 1 and 0, is called a bit.</a:t>
            </a:r>
            <a:endParaRPr kumimoji="1" lang="en-US" altLang="zh-CN" sz="30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defRPr/>
            </a:pPr>
            <a:endParaRPr kumimoji="1" lang="en-US" altLang="zh-CN" sz="3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000" b="0" i="0" u="none" strike="noStrike" kern="0" cap="none" spc="0" normalizeH="0" baseline="0" noProof="0" dirty="0" smtClean="0">
                <a:ln>
                  <a:noFill/>
                </a:ln>
                <a:solidFill>
                  <a:schemeClr val="tx1"/>
                </a:solidFill>
                <a:effectLst/>
                <a:uLnTx/>
                <a:uFillTx/>
                <a:latin typeface="+mn-lt"/>
                <a:ea typeface="+mn-ea"/>
                <a:cs typeface="+mn-cs"/>
              </a:rPr>
              <a:t>Two different voltage levels are used to represent the two bits.</a:t>
            </a:r>
            <a:endParaRPr kumimoji="1" lang="en-US" altLang="zh-CN" sz="30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defRPr/>
            </a:pPr>
            <a:r>
              <a:rPr kumimoji="1" lang="en-US" altLang="zh-CN" sz="3000" b="0" i="0" u="none" strike="noStrike" kern="0" cap="none" spc="0" normalizeH="0" baseline="0" noProof="0" dirty="0" smtClean="0">
                <a:ln>
                  <a:noFill/>
                </a:ln>
                <a:solidFill>
                  <a:srgbClr val="0066FF"/>
                </a:solidFill>
                <a:effectLst/>
                <a:uLnTx/>
                <a:uFillTx/>
                <a:latin typeface="+mn-lt"/>
                <a:ea typeface="+mn-ea"/>
                <a:cs typeface="+mn-cs"/>
              </a:rPr>
              <a:t>Logic Levels</a:t>
            </a:r>
            <a:endParaRPr kumimoji="1" lang="en-US" altLang="zh-CN" sz="3000" b="0" i="0" u="none" strike="noStrike" kern="0" cap="none" spc="0" normalizeH="0" baseline="0" noProof="0" dirty="0" smtClean="0">
              <a:ln>
                <a:noFill/>
              </a:ln>
              <a:solidFill>
                <a:srgbClr val="0066FF"/>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idx="4294967295"/>
          </p:nvPr>
        </p:nvSpPr>
        <p:spPr>
          <a:xfrm>
            <a:off x="455613" y="4076700"/>
            <a:ext cx="8229600" cy="457200"/>
          </a:xfrm>
          <a:ln/>
        </p:spPr>
        <p:txBody>
          <a:bodyPr vert="horz" wrap="square" lIns="92075" tIns="46038" rIns="92075" bIns="46038" anchor="ctr" anchorCtr="0"/>
          <a:p>
            <a:r>
              <a:rPr lang="en-US" altLang="zh-CN" sz="2600" b="1" dirty="0">
                <a:ea typeface="宋体" panose="02010600030101010101" pitchFamily="2" charset="-122"/>
              </a:rPr>
              <a:t>Figure 1.7</a:t>
            </a:r>
            <a:r>
              <a:rPr lang="en-US" altLang="zh-CN" sz="2600" dirty="0">
                <a:ea typeface="宋体" panose="02010600030101010101" pitchFamily="2" charset="-122"/>
              </a:rPr>
              <a:t>   Ideal pulses.</a:t>
            </a:r>
            <a:endParaRPr lang="en-US" altLang="zh-CN" sz="2600" dirty="0">
              <a:ea typeface="宋体" panose="02010600030101010101" pitchFamily="2" charset="-122"/>
            </a:endParaRPr>
          </a:p>
        </p:txBody>
      </p:sp>
      <p:pic>
        <p:nvPicPr>
          <p:cNvPr id="49155" name="Picture 5" descr="AAGIGHO0"/>
          <p:cNvPicPr>
            <a:picLocks noChangeAspect="1"/>
          </p:cNvPicPr>
          <p:nvPr/>
        </p:nvPicPr>
        <p:blipFill>
          <a:blip r:embed="rId1"/>
          <a:stretch>
            <a:fillRect/>
          </a:stretch>
        </p:blipFill>
        <p:spPr>
          <a:xfrm>
            <a:off x="468313" y="1617663"/>
            <a:ext cx="8575675" cy="2359025"/>
          </a:xfrm>
          <a:prstGeom prst="rect">
            <a:avLst/>
          </a:prstGeom>
          <a:noFill/>
          <a:ln w="9525">
            <a:noFill/>
          </a:ln>
        </p:spPr>
      </p:pic>
      <p:sp>
        <p:nvSpPr>
          <p:cNvPr id="4" name="Rectangle 6"/>
          <p:cNvSpPr>
            <a:spLocks noChangeArrowheads="1"/>
          </p:cNvSpPr>
          <p:nvPr/>
        </p:nvSpPr>
        <p:spPr bwMode="auto">
          <a:xfrm>
            <a:off x="395288" y="115888"/>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  Binary digital, Logic Levels, and Digital Waveforms</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468313" y="692150"/>
            <a:ext cx="4248150" cy="55403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000" b="0" i="0" u="none" strike="noStrike" kern="0" cap="none" spc="0" normalizeH="0" baseline="0" noProof="0" dirty="0" smtClean="0">
                <a:ln>
                  <a:noFill/>
                </a:ln>
                <a:solidFill>
                  <a:srgbClr val="0066FF"/>
                </a:solidFill>
                <a:effectLst/>
                <a:uLnTx/>
                <a:uFillTx/>
                <a:latin typeface="+mn-lt"/>
                <a:ea typeface="+mn-ea"/>
                <a:cs typeface="+mn-cs"/>
              </a:rPr>
              <a:t>3 Digital Waveforms</a:t>
            </a:r>
            <a:endParaRPr kumimoji="1" lang="en-US" altLang="zh-CN" sz="3000" b="0" i="0" u="none" strike="noStrike" kern="0" cap="none" spc="0" normalizeH="0" baseline="0" noProof="0" dirty="0" smtClean="0">
              <a:ln>
                <a:noFill/>
              </a:ln>
              <a:solidFill>
                <a:srgbClr val="0066FF"/>
              </a:solidFill>
              <a:effectLst/>
              <a:uLnTx/>
              <a:uFillTx/>
              <a:latin typeface="+mn-lt"/>
              <a:ea typeface="+mn-ea"/>
              <a:cs typeface="+mn-cs"/>
            </a:endParaRPr>
          </a:p>
        </p:txBody>
      </p:sp>
      <p:sp>
        <p:nvSpPr>
          <p:cNvPr id="49158" name="矩形 5"/>
          <p:cNvSpPr/>
          <p:nvPr/>
        </p:nvSpPr>
        <p:spPr>
          <a:xfrm>
            <a:off x="395288" y="4706938"/>
            <a:ext cx="8569325"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Tx/>
              <a:buFontTx/>
              <a:buNone/>
            </a:pPr>
            <a:r>
              <a:rPr lang="en-US" altLang="zh-CN" sz="2400" b="1" dirty="0"/>
              <a:t>Digital waveforms consist of voltage levels that are changing back and forth between the HIGH and LOW levels or states.</a:t>
            </a:r>
            <a:endParaRPr lang="zh-CN" altLang="zh-CN" sz="24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idx="4294967295"/>
          </p:nvPr>
        </p:nvSpPr>
        <p:spPr>
          <a:xfrm>
            <a:off x="457200" y="5851525"/>
            <a:ext cx="8229600" cy="457200"/>
          </a:xfrm>
          <a:ln/>
        </p:spPr>
        <p:txBody>
          <a:bodyPr vert="horz" wrap="square" lIns="92075" tIns="46038" rIns="92075" bIns="46038" anchor="ctr" anchorCtr="0"/>
          <a:p>
            <a:r>
              <a:rPr lang="en-US" altLang="zh-CN" sz="2600" b="1" dirty="0">
                <a:ea typeface="宋体" panose="02010600030101010101" pitchFamily="2" charset="-122"/>
              </a:rPr>
              <a:t>Figure 1.8   Nonideal pulse characteristics.</a:t>
            </a:r>
            <a:endParaRPr lang="en-US" altLang="zh-CN" sz="2600" b="1" dirty="0">
              <a:ea typeface="宋体" panose="02010600030101010101" pitchFamily="2" charset="-122"/>
            </a:endParaRPr>
          </a:p>
        </p:txBody>
      </p:sp>
      <p:pic>
        <p:nvPicPr>
          <p:cNvPr id="51203" name="Picture 5" descr="AAGIGHS0"/>
          <p:cNvPicPr>
            <a:picLocks noChangeAspect="1"/>
          </p:cNvPicPr>
          <p:nvPr/>
        </p:nvPicPr>
        <p:blipFill>
          <a:blip r:embed="rId1"/>
          <a:stretch>
            <a:fillRect/>
          </a:stretch>
        </p:blipFill>
        <p:spPr>
          <a:xfrm>
            <a:off x="395288" y="836613"/>
            <a:ext cx="8713787" cy="4824412"/>
          </a:xfrm>
          <a:prstGeom prst="rect">
            <a:avLst/>
          </a:prstGeom>
          <a:noFill/>
          <a:ln w="9525">
            <a:noFill/>
          </a:ln>
        </p:spPr>
      </p:pic>
      <p:sp>
        <p:nvSpPr>
          <p:cNvPr id="4" name="Rectangle 6"/>
          <p:cNvSpPr>
            <a:spLocks noChangeArrowheads="1"/>
          </p:cNvSpPr>
          <p:nvPr/>
        </p:nvSpPr>
        <p:spPr bwMode="auto">
          <a:xfrm>
            <a:off x="373063" y="115888"/>
            <a:ext cx="87360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  Binary digital, Logic Levels, and Digital Waveforms</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标题 1"/>
          <p:cNvSpPr>
            <a:spLocks noGrp="1"/>
          </p:cNvSpPr>
          <p:nvPr>
            <p:ph type="title"/>
          </p:nvPr>
        </p:nvSpPr>
        <p:spPr>
          <a:ln/>
        </p:spPr>
        <p:txBody>
          <a:bodyPr vert="horz" wrap="square" lIns="91440" tIns="45720" rIns="91440" bIns="45720" anchor="ctr" anchorCtr="0"/>
          <a:p>
            <a:pPr>
              <a:buNone/>
            </a:pPr>
            <a:r>
              <a:rPr lang="en-US" altLang="zh-CN" sz="3000" b="1" dirty="0">
                <a:solidFill>
                  <a:srgbClr val="000000"/>
                </a:solidFill>
                <a:latin typeface="Verdana" panose="020B0604030504040204"/>
                <a:ea typeface="+mj-ea"/>
                <a:cs typeface="MS PGothic" panose="020B0600070205080204" pitchFamily="34" charset="-128"/>
              </a:rPr>
              <a:t>Introductory Concepts</a:t>
            </a:r>
            <a:endParaRPr lang="zh-CN" altLang="en-US" sz="3000" b="1" dirty="0">
              <a:solidFill>
                <a:srgbClr val="000000"/>
              </a:solidFill>
              <a:latin typeface="Verdana" panose="020B0604030504040204"/>
              <a:ea typeface="+mj-ea"/>
              <a:cs typeface="MS PGothic" panose="020B0600070205080204" pitchFamily="34" charset="-128"/>
            </a:endParaRPr>
          </a:p>
        </p:txBody>
      </p:sp>
      <p:pic>
        <p:nvPicPr>
          <p:cNvPr id="17411" name="图片 2"/>
          <p:cNvPicPr>
            <a:picLocks noChangeAspect="1"/>
          </p:cNvPicPr>
          <p:nvPr/>
        </p:nvPicPr>
        <p:blipFill>
          <a:blip r:embed="rId1"/>
          <a:stretch>
            <a:fillRect/>
          </a:stretch>
        </p:blipFill>
        <p:spPr>
          <a:xfrm>
            <a:off x="457200" y="1268413"/>
            <a:ext cx="8072438" cy="4824412"/>
          </a:xfrm>
          <a:prstGeom prst="rect">
            <a:avLst/>
          </a:prstGeom>
          <a:noFill/>
          <a:ln w="9525">
            <a:noFill/>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idx="4294967295"/>
          </p:nvPr>
        </p:nvSpPr>
        <p:spPr>
          <a:xfrm>
            <a:off x="455613" y="2924175"/>
            <a:ext cx="8229600" cy="457200"/>
          </a:xfrm>
          <a:ln/>
        </p:spPr>
        <p:txBody>
          <a:bodyPr vert="horz" wrap="square" lIns="92075" tIns="46038" rIns="92075" bIns="46038" anchor="ctr" anchorCtr="0"/>
          <a:p>
            <a:r>
              <a:rPr lang="en-US" altLang="zh-CN" sz="2600" b="1" dirty="0">
                <a:ea typeface="宋体" panose="02010600030101010101" pitchFamily="2" charset="-122"/>
              </a:rPr>
              <a:t>Figure 1.9   Examples of digital waveforms.</a:t>
            </a:r>
            <a:endParaRPr lang="en-US" altLang="zh-CN" sz="2600" b="1" dirty="0">
              <a:ea typeface="宋体" panose="02010600030101010101" pitchFamily="2" charset="-122"/>
            </a:endParaRPr>
          </a:p>
        </p:txBody>
      </p:sp>
      <p:pic>
        <p:nvPicPr>
          <p:cNvPr id="53251" name="Picture 5" descr="AAGIGHR0"/>
          <p:cNvPicPr>
            <a:picLocks noChangeAspect="1"/>
          </p:cNvPicPr>
          <p:nvPr/>
        </p:nvPicPr>
        <p:blipFill>
          <a:blip r:embed="rId1"/>
          <a:stretch>
            <a:fillRect/>
          </a:stretch>
        </p:blipFill>
        <p:spPr>
          <a:xfrm>
            <a:off x="395288" y="1408113"/>
            <a:ext cx="8688387" cy="1444625"/>
          </a:xfrm>
          <a:prstGeom prst="rect">
            <a:avLst/>
          </a:prstGeom>
          <a:noFill/>
          <a:ln w="9525">
            <a:noFill/>
          </a:ln>
        </p:spPr>
      </p:pic>
      <p:sp>
        <p:nvSpPr>
          <p:cNvPr id="4" name="Rectangle 6"/>
          <p:cNvSpPr>
            <a:spLocks noChangeArrowheads="1"/>
          </p:cNvSpPr>
          <p:nvPr/>
        </p:nvSpPr>
        <p:spPr bwMode="auto">
          <a:xfrm>
            <a:off x="395288" y="115888"/>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  Binary digital, Logic Levels, and Digital Waveforms</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468313" y="692150"/>
            <a:ext cx="7056438" cy="55403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000" b="0" i="0" u="none" strike="noStrike" kern="0" cap="none" spc="0" normalizeH="0" baseline="0" noProof="0" dirty="0" smtClean="0">
                <a:ln>
                  <a:noFill/>
                </a:ln>
                <a:solidFill>
                  <a:srgbClr val="0066FF"/>
                </a:solidFill>
                <a:effectLst/>
                <a:uLnTx/>
                <a:uFillTx/>
                <a:latin typeface="+mn-lt"/>
                <a:ea typeface="+mn-ea"/>
                <a:cs typeface="+mn-cs"/>
              </a:rPr>
              <a:t>Waveform Characteristics</a:t>
            </a:r>
            <a:endParaRPr kumimoji="1" lang="en-US" altLang="zh-CN" sz="1600" b="0" i="0" u="none" strike="noStrike" kern="0" cap="none" spc="0" normalizeH="0" baseline="0" noProof="0" dirty="0" smtClean="0">
              <a:ln>
                <a:noFill/>
              </a:ln>
              <a:solidFill>
                <a:srgbClr val="0066FF"/>
              </a:solidFill>
              <a:effectLst/>
              <a:uLnTx/>
              <a:uFillTx/>
              <a:latin typeface="+mn-lt"/>
              <a:ea typeface="+mn-ea"/>
              <a:cs typeface="+mn-cs"/>
            </a:endParaRPr>
          </a:p>
        </p:txBody>
      </p:sp>
      <p:sp>
        <p:nvSpPr>
          <p:cNvPr id="6" name="内容占位符 1"/>
          <p:cNvSpPr txBox="1"/>
          <p:nvPr/>
        </p:nvSpPr>
        <p:spPr>
          <a:xfrm>
            <a:off x="395288" y="3551238"/>
            <a:ext cx="8516938" cy="297338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600" b="1" i="0" u="none" strike="noStrike" kern="0" cap="none" spc="0" normalizeH="0" baseline="0" noProof="0" dirty="0">
                <a:ln>
                  <a:noFill/>
                </a:ln>
                <a:solidFill>
                  <a:schemeClr val="tx1"/>
                </a:solidFill>
                <a:effectLst/>
                <a:uLnTx/>
                <a:uFillTx/>
                <a:latin typeface="+mn-lt"/>
                <a:ea typeface="+mn-ea"/>
                <a:cs typeface="+mn-cs"/>
              </a:rPr>
              <a:t>A periodic pulse waveform is one that repeats itself at a fixed interval, called a period (T). The frequency ( f ) of a pulse (digital) waveform is the reciprocal of the period.</a:t>
            </a:r>
            <a:endParaRPr kumimoji="1" lang="en-US" altLang="zh-CN" sz="26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600" b="1" i="0" u="none" strike="noStrike" kern="0" cap="none" spc="0" normalizeH="0" baseline="0" noProof="0" dirty="0">
                <a:ln>
                  <a:noFill/>
                </a:ln>
                <a:solidFill>
                  <a:schemeClr val="tx1"/>
                </a:solidFill>
                <a:effectLst/>
                <a:uLnTx/>
                <a:uFillTx/>
                <a:latin typeface="+mn-lt"/>
                <a:ea typeface="+mn-ea"/>
                <a:cs typeface="+mn-cs"/>
              </a:rPr>
              <a:t>A </a:t>
            </a:r>
            <a:r>
              <a:rPr kumimoji="1" lang="en-US" altLang="zh-CN" sz="2600" b="1" i="0" u="none" strike="noStrike" kern="0" cap="none" spc="0" normalizeH="0" baseline="0" noProof="0" dirty="0" err="1">
                <a:ln>
                  <a:noFill/>
                </a:ln>
                <a:solidFill>
                  <a:schemeClr val="tx1"/>
                </a:solidFill>
                <a:effectLst/>
                <a:uLnTx/>
                <a:uFillTx/>
                <a:latin typeface="+mn-lt"/>
                <a:ea typeface="+mn-ea"/>
                <a:cs typeface="+mn-cs"/>
              </a:rPr>
              <a:t>nonperiodic</a:t>
            </a:r>
            <a:r>
              <a:rPr kumimoji="1" lang="en-US" altLang="zh-CN" sz="2600" b="1" i="0" u="none" strike="noStrike" kern="0" cap="none" spc="0" normalizeH="0" baseline="0" noProof="0" dirty="0">
                <a:ln>
                  <a:noFill/>
                </a:ln>
                <a:solidFill>
                  <a:schemeClr val="tx1"/>
                </a:solidFill>
                <a:effectLst/>
                <a:uLnTx/>
                <a:uFillTx/>
                <a:latin typeface="+mn-lt"/>
                <a:ea typeface="+mn-ea"/>
                <a:cs typeface="+mn-cs"/>
              </a:rPr>
              <a:t> pulse </a:t>
            </a:r>
            <a:r>
              <a:rPr kumimoji="1" lang="en-US" altLang="zh-CN" sz="2600" b="1" i="0" u="none" strike="noStrike" kern="0" cap="none" spc="0" normalizeH="0" baseline="0" noProof="0" dirty="0" smtClean="0">
                <a:ln>
                  <a:noFill/>
                </a:ln>
                <a:solidFill>
                  <a:schemeClr val="tx1"/>
                </a:solidFill>
                <a:effectLst/>
                <a:uLnTx/>
                <a:uFillTx/>
                <a:latin typeface="+mn-lt"/>
                <a:ea typeface="+mn-ea"/>
                <a:cs typeface="+mn-cs"/>
              </a:rPr>
              <a:t>waveform does </a:t>
            </a:r>
            <a:r>
              <a:rPr kumimoji="1" lang="en-US" altLang="zh-CN" sz="2600" b="1" i="0" u="none" strike="noStrike" kern="0" cap="none" spc="0" normalizeH="0" baseline="0" noProof="0" dirty="0">
                <a:ln>
                  <a:noFill/>
                </a:ln>
                <a:solidFill>
                  <a:schemeClr val="tx1"/>
                </a:solidFill>
                <a:effectLst/>
                <a:uLnTx/>
                <a:uFillTx/>
                <a:latin typeface="+mn-lt"/>
                <a:ea typeface="+mn-ea"/>
                <a:cs typeface="+mn-cs"/>
              </a:rPr>
              <a:t>not repeat itself at fixed intervals and may be composed of pulses of randomly differing pulse widths and/or randomly differing time intervals between the pulses</a:t>
            </a:r>
            <a:r>
              <a:rPr kumimoji="1" lang="en-US" altLang="zh-CN" sz="2600" b="1"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6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idx="4294967295"/>
          </p:nvPr>
        </p:nvSpPr>
        <p:spPr>
          <a:xfrm>
            <a:off x="520700" y="5365750"/>
            <a:ext cx="8229600" cy="457200"/>
          </a:xfrm>
          <a:ln/>
        </p:spPr>
        <p:txBody>
          <a:bodyPr vert="horz" wrap="square" lIns="92075" tIns="46038" rIns="92075" bIns="46038" anchor="ctr" anchorCtr="0"/>
          <a:p>
            <a:r>
              <a:rPr lang="en-US" altLang="zh-CN" sz="2000" b="1" dirty="0">
                <a:ea typeface="宋体" panose="02010600030101010101" pitchFamily="2" charset="-122"/>
              </a:rPr>
              <a:t>Figure 1.10</a:t>
            </a:r>
            <a:endParaRPr lang="en-US" altLang="zh-CN" sz="2000" dirty="0">
              <a:ea typeface="宋体" panose="02010600030101010101" pitchFamily="2" charset="-122"/>
            </a:endParaRPr>
          </a:p>
        </p:txBody>
      </p:sp>
      <p:sp>
        <p:nvSpPr>
          <p:cNvPr id="4" name="Rectangle 6"/>
          <p:cNvSpPr>
            <a:spLocks noChangeArrowheads="1"/>
          </p:cNvSpPr>
          <p:nvPr/>
        </p:nvSpPr>
        <p:spPr bwMode="auto">
          <a:xfrm>
            <a:off x="395288" y="115888"/>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  Binary digital, Logic Levels, and Digital Waveforms</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468313" y="1008063"/>
            <a:ext cx="8535988" cy="1901825"/>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800" b="0" i="0" u="none" strike="noStrike" kern="0" cap="none" spc="0" normalizeH="0" baseline="0" noProof="0" dirty="0">
                <a:ln>
                  <a:noFill/>
                </a:ln>
                <a:solidFill>
                  <a:srgbClr val="0066FF"/>
                </a:solidFill>
                <a:effectLst/>
                <a:uLnTx/>
                <a:uFillTx/>
                <a:latin typeface="+mn-lt"/>
                <a:ea typeface="+mn-ea"/>
                <a:cs typeface="+mn-cs"/>
              </a:rPr>
              <a:t>EXAMPLE 1–1 </a:t>
            </a:r>
            <a:r>
              <a:rPr kumimoji="1" lang="en-US" altLang="zh-CN" sz="2800" b="0" i="0" u="none" strike="noStrike" kern="0" cap="none" spc="0" normalizeH="0" baseline="0" noProof="0" dirty="0" smtClean="0">
                <a:ln>
                  <a:noFill/>
                </a:ln>
                <a:solidFill>
                  <a:srgbClr val="0066FF"/>
                </a:solidFill>
                <a:effectLst/>
                <a:uLnTx/>
                <a:uFillTx/>
                <a:latin typeface="+mn-lt"/>
                <a:ea typeface="+mn-ea"/>
                <a:cs typeface="+mn-cs"/>
              </a:rPr>
              <a:t> A portion of periodic digital waveform is shown in Figure 1.10. The measurements are in milliseconds. Determine the following:</a:t>
            </a:r>
            <a:endParaRPr kumimoji="1" lang="en-US" altLang="zh-CN" sz="2800" b="0" i="0" u="none" strike="noStrike" kern="0" cap="none" spc="0" normalizeH="0" baseline="0" noProof="0" dirty="0" smtClean="0">
              <a:ln>
                <a:noFill/>
              </a:ln>
              <a:solidFill>
                <a:srgbClr val="0066F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800" b="0" i="0" u="none" strike="noStrike" kern="0" cap="none" spc="0" normalizeH="0" baseline="0" noProof="0" dirty="0" smtClean="0">
                <a:ln>
                  <a:noFill/>
                </a:ln>
                <a:solidFill>
                  <a:srgbClr val="0066FF"/>
                </a:solidFill>
                <a:effectLst/>
                <a:uLnTx/>
                <a:uFillTx/>
                <a:latin typeface="+mn-lt"/>
                <a:ea typeface="+mn-ea"/>
                <a:cs typeface="+mn-cs"/>
              </a:rPr>
              <a:t>(a) period          (b) frequency          (c)duty cycle</a:t>
            </a:r>
            <a:endParaRPr kumimoji="1" lang="en-US" altLang="zh-CN" sz="2800" b="0" i="0" u="none" strike="noStrike" kern="0" cap="none" spc="0" normalizeH="0" baseline="0" noProof="0" dirty="0" smtClean="0">
              <a:ln>
                <a:noFill/>
              </a:ln>
              <a:solidFill>
                <a:srgbClr val="0066FF"/>
              </a:solidFill>
              <a:effectLst/>
              <a:uLnTx/>
              <a:uFillTx/>
              <a:latin typeface="+mn-lt"/>
              <a:ea typeface="+mn-ea"/>
              <a:cs typeface="+mn-cs"/>
            </a:endParaRPr>
          </a:p>
        </p:txBody>
      </p:sp>
      <p:pic>
        <p:nvPicPr>
          <p:cNvPr id="55301" name="Picture 5" descr="AAGIGHQ0"/>
          <p:cNvPicPr>
            <a:picLocks noChangeAspect="1"/>
          </p:cNvPicPr>
          <p:nvPr/>
        </p:nvPicPr>
        <p:blipFill>
          <a:blip r:embed="rId1"/>
          <a:stretch>
            <a:fillRect/>
          </a:stretch>
        </p:blipFill>
        <p:spPr>
          <a:xfrm>
            <a:off x="500063" y="2997200"/>
            <a:ext cx="8504237" cy="2322513"/>
          </a:xfrm>
          <a:prstGeom prst="rect">
            <a:avLst/>
          </a:prstGeom>
          <a:noFill/>
          <a:ln w="9525">
            <a:noFill/>
          </a:ln>
        </p:spPr>
      </p:pic>
      <p:sp>
        <p:nvSpPr>
          <p:cNvPr id="8" name="矩形 7"/>
          <p:cNvSpPr>
            <a:spLocks noRot="1" noChangeAspect="1" noMove="1" noResize="1" noEditPoints="1" noAdjustHandles="1" noChangeArrowheads="1" noChangeShapeType="1" noTextEdit="1"/>
          </p:cNvSpPr>
          <p:nvPr/>
        </p:nvSpPr>
        <p:spPr>
          <a:xfrm>
            <a:off x="467544" y="5877272"/>
            <a:ext cx="8568951" cy="781431"/>
          </a:xfrm>
          <a:prstGeom prst="rect">
            <a:avLst/>
          </a:prstGeom>
          <a:blipFill rotWithShape="0">
            <a:blip r:embed="rId2"/>
            <a:stretch>
              <a:fillRect/>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1" lang="zh-CN" altLang="en-US" sz="2400" b="0" i="0"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idx="4294967295"/>
          </p:nvPr>
        </p:nvSpPr>
        <p:spPr>
          <a:xfrm>
            <a:off x="620713" y="2997200"/>
            <a:ext cx="8229600" cy="457200"/>
          </a:xfrm>
          <a:ln/>
        </p:spPr>
        <p:txBody>
          <a:bodyPr vert="horz" wrap="square" lIns="92075" tIns="46038" rIns="92075" bIns="46038" anchor="ctr" anchorCtr="0"/>
          <a:p>
            <a:r>
              <a:rPr lang="en-US" altLang="zh-CN" sz="2000" b="1" dirty="0">
                <a:ea typeface="宋体" panose="02010600030101010101" pitchFamily="2" charset="-122"/>
              </a:rPr>
              <a:t>Figure 1.10</a:t>
            </a:r>
            <a:endParaRPr lang="en-US" altLang="zh-CN" sz="2000" dirty="0">
              <a:ea typeface="宋体" panose="02010600030101010101" pitchFamily="2" charset="-122"/>
            </a:endParaRPr>
          </a:p>
        </p:txBody>
      </p:sp>
      <p:sp>
        <p:nvSpPr>
          <p:cNvPr id="4" name="Rectangle 6"/>
          <p:cNvSpPr>
            <a:spLocks noChangeArrowheads="1"/>
          </p:cNvSpPr>
          <p:nvPr/>
        </p:nvSpPr>
        <p:spPr bwMode="auto">
          <a:xfrm>
            <a:off x="395288" y="96838"/>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EXAMPLE 1-1</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a:spLocks noRot="1" noChangeAspect="1" noMove="1" noResize="1" noEditPoints="1" noAdjustHandles="1" noChangeArrowheads="1" noChangeShapeType="1" noTextEdit="1"/>
          </p:cNvSpPr>
          <p:nvPr/>
        </p:nvSpPr>
        <p:spPr>
          <a:xfrm>
            <a:off x="499901" y="3429000"/>
            <a:ext cx="8535826" cy="3339569"/>
          </a:xfrm>
          <a:prstGeom prst="rect">
            <a:avLst/>
          </a:prstGeom>
          <a:blipFill rotWithShape="0">
            <a:blip r:embed="rId1"/>
            <a:stretch>
              <a:fillRect l="-1214" t="-2011" r="-1286" b="-366"/>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1" lang="zh-CN" altLang="en-US" kern="1200" cap="none" spc="0" normalizeH="0" baseline="0" noProof="0">
              <a:noFill/>
              <a:latin typeface="Times New Roman" panose="02020603050405020304" pitchFamily="18" charset="0"/>
              <a:ea typeface="宋体" panose="02010600030101010101" pitchFamily="2" charset="-122"/>
              <a:cs typeface="+mn-cs"/>
            </a:endParaRPr>
          </a:p>
        </p:txBody>
      </p:sp>
      <p:pic>
        <p:nvPicPr>
          <p:cNvPr id="57349" name="Picture 5" descr="AAGIGHQ0"/>
          <p:cNvPicPr>
            <a:picLocks noChangeAspect="1"/>
          </p:cNvPicPr>
          <p:nvPr/>
        </p:nvPicPr>
        <p:blipFill>
          <a:blip r:embed="rId2"/>
          <a:stretch>
            <a:fillRect/>
          </a:stretch>
        </p:blipFill>
        <p:spPr>
          <a:xfrm>
            <a:off x="500063" y="674688"/>
            <a:ext cx="8504237" cy="232251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6"/>
          <p:cNvSpPr>
            <a:spLocks noChangeArrowheads="1"/>
          </p:cNvSpPr>
          <p:nvPr/>
        </p:nvSpPr>
        <p:spPr bwMode="auto">
          <a:xfrm>
            <a:off x="395288" y="325438"/>
            <a:ext cx="8713788"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9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1.2.4  A Digital Waveform carries Binary Information</a:t>
            </a:r>
            <a:endParaRPr kumimoji="1" lang="en-US" altLang="zh-CN" sz="29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468313" y="1196975"/>
            <a:ext cx="8535988" cy="5114925"/>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Binary information that is handled by digital system appears as waveforms that represent sequences of bits. When the waveform is HIGH, a binary 1 is present; when the waveform is LOW, a binary 0 is present. Each bit in a sequence occupies a defined time interval called a </a:t>
            </a:r>
            <a:r>
              <a:rPr kumimoji="1" lang="en-US" altLang="zh-CN" sz="3200" b="1" i="0" u="none" strike="noStrike" kern="0" cap="none" spc="0" normalizeH="0" baseline="0" noProof="0" dirty="0" smtClean="0">
                <a:ln>
                  <a:noFill/>
                </a:ln>
                <a:solidFill>
                  <a:schemeClr val="tx1"/>
                </a:solidFill>
                <a:effectLst/>
                <a:uLnTx/>
                <a:uFillTx/>
                <a:latin typeface="+mn-lt"/>
                <a:ea typeface="+mn-ea"/>
                <a:cs typeface="+mn-cs"/>
              </a:rPr>
              <a:t>bit time</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200" b="1" i="0" u="none" strike="noStrike" kern="0" cap="none" spc="0" normalizeH="0" baseline="0" noProof="0" dirty="0" smtClean="0">
                <a:ln>
                  <a:noFill/>
                </a:ln>
                <a:solidFill>
                  <a:schemeClr val="tx1"/>
                </a:solidFill>
                <a:effectLst/>
                <a:uLnTx/>
                <a:uFillTx/>
                <a:latin typeface="+mn-lt"/>
                <a:ea typeface="+mn-ea"/>
                <a:cs typeface="+mn-cs"/>
              </a:rPr>
              <a:t>The clock</a:t>
            </a: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 In digital systems, all waveforms are synchronized with a basic timing waveform called the clock.</a:t>
            </a:r>
            <a:endParaRPr kumimoji="1" lang="en-US" altLang="zh-CN" sz="32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1"/>
          <p:cNvSpPr txBox="1"/>
          <p:nvPr/>
        </p:nvSpPr>
        <p:spPr>
          <a:xfrm>
            <a:off x="395288" y="4221163"/>
            <a:ext cx="8640763" cy="2711450"/>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Each change in level of waveform A occurs at the </a:t>
            </a:r>
            <a:r>
              <a:rPr kumimoji="1" lang="en-US" altLang="zh-CN" sz="2300" b="1" i="0" u="none" strike="noStrike" kern="0" cap="none" spc="0" normalizeH="0" baseline="0" noProof="0" dirty="0" smtClean="0">
                <a:ln>
                  <a:noFill/>
                </a:ln>
                <a:solidFill>
                  <a:srgbClr val="0066FF"/>
                </a:solidFill>
                <a:effectLst/>
                <a:uLnTx/>
                <a:uFillTx/>
                <a:latin typeface="+mn-lt"/>
                <a:ea typeface="+mn-ea"/>
                <a:cs typeface="+mn-cs"/>
              </a:rPr>
              <a:t>leading</a:t>
            </a: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 of clock waveform.</a:t>
            </a:r>
            <a:endParaRPr kumimoji="1"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During each bit time of the clock, waveform A is either HIGH or LOW</a:t>
            </a:r>
            <a:r>
              <a:rPr kumimoji="1" lang="zh-CN" altLang="en-US" sz="23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These HIGH and LOWs represent a sequence of bits as indicated.</a:t>
            </a:r>
            <a:endParaRPr kumimoji="1"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A group of several bits can be used as a piece of binary information, such as a number or a letter.</a:t>
            </a:r>
            <a:endParaRPr kumimoji="1" lang="en-US" altLang="zh-CN" sz="23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4" name="Rectangle 6"/>
          <p:cNvSpPr>
            <a:spLocks noChangeArrowheads="1"/>
          </p:cNvSpPr>
          <p:nvPr/>
        </p:nvSpPr>
        <p:spPr bwMode="auto">
          <a:xfrm>
            <a:off x="395288" y="44450"/>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1.2.4  A Digital Waveform carries Binary Information</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pic>
        <p:nvPicPr>
          <p:cNvPr id="61444" name="Picture 7" descr="AAGIGHW0"/>
          <p:cNvPicPr>
            <a:picLocks noChangeAspect="1"/>
          </p:cNvPicPr>
          <p:nvPr/>
        </p:nvPicPr>
        <p:blipFill>
          <a:blip r:embed="rId1"/>
          <a:stretch>
            <a:fillRect/>
          </a:stretch>
        </p:blipFill>
        <p:spPr>
          <a:xfrm>
            <a:off x="469900" y="620713"/>
            <a:ext cx="8566150" cy="3024187"/>
          </a:xfrm>
          <a:prstGeom prst="rect">
            <a:avLst/>
          </a:prstGeom>
          <a:noFill/>
          <a:ln w="9525">
            <a:noFill/>
          </a:ln>
        </p:spPr>
      </p:pic>
      <p:sp>
        <p:nvSpPr>
          <p:cNvPr id="6" name="Rectangle 2"/>
          <p:cNvSpPr txBox="1">
            <a:spLocks noChangeArrowheads="1"/>
          </p:cNvSpPr>
          <p:nvPr/>
        </p:nvSpPr>
        <p:spPr bwMode="auto">
          <a:xfrm>
            <a:off x="663575" y="3716338"/>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0" cap="none" spc="0" normalizeH="0" baseline="0" noProof="0" dirty="0" smtClean="0">
                <a:ln>
                  <a:noFill/>
                </a:ln>
                <a:solidFill>
                  <a:schemeClr val="tx1"/>
                </a:solidFill>
                <a:effectLst/>
                <a:uLnTx/>
                <a:uFillTx/>
                <a:latin typeface="+mj-lt"/>
                <a:ea typeface="宋体" panose="02010600030101010101" pitchFamily="2" charset="-122"/>
                <a:cs typeface="+mj-cs"/>
              </a:rPr>
              <a:t>Figure 1.11</a:t>
            </a:r>
            <a:r>
              <a:rPr kumimoji="1" lang="en-US" altLang="zh-CN" sz="2000" b="0" i="0" u="none" strike="noStrike" kern="0" cap="none" spc="0" normalizeH="0" baseline="0" noProof="0" dirty="0" smtClean="0">
                <a:ln>
                  <a:noFill/>
                </a:ln>
                <a:solidFill>
                  <a:schemeClr val="tx1"/>
                </a:solidFill>
                <a:effectLst/>
                <a:uLnTx/>
                <a:uFillTx/>
                <a:latin typeface="+mj-lt"/>
                <a:ea typeface="宋体" panose="02010600030101010101" pitchFamily="2" charset="-122"/>
                <a:cs typeface="+mj-cs"/>
              </a:rPr>
              <a:t>   Example of a clock waveform synchronized with a waveform representation of a sequence of bits.</a:t>
            </a:r>
            <a:endParaRPr kumimoji="1" lang="en-US" altLang="zh-CN" sz="2000" b="0" i="0" u="none" strike="noStrike" kern="0" cap="none" spc="0" normalizeH="0" baseline="0" noProof="0" dirty="0">
              <a:ln>
                <a:noFill/>
              </a:ln>
              <a:solidFill>
                <a:schemeClr val="tx1"/>
              </a:solidFill>
              <a:effectLst/>
              <a:uLnTx/>
              <a:uFillTx/>
              <a:latin typeface="+mj-lt"/>
              <a:ea typeface="宋体" panose="02010600030101010101" pitchFamily="2" charset="-122"/>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6"/>
          <p:cNvSpPr>
            <a:spLocks noChangeArrowheads="1"/>
          </p:cNvSpPr>
          <p:nvPr/>
        </p:nvSpPr>
        <p:spPr bwMode="auto">
          <a:xfrm>
            <a:off x="395288" y="44450"/>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1.2.4  A Digital Waveform carries Binary Information</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250825" y="4802188"/>
            <a:ext cx="8791575" cy="193833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rgbClr val="FF0000"/>
                </a:solidFill>
                <a:effectLst/>
                <a:uLnTx/>
                <a:uFillTx/>
                <a:latin typeface="+mn-lt"/>
                <a:ea typeface="+mn-ea"/>
                <a:cs typeface="+mn-cs"/>
              </a:rPr>
              <a:t>Timing Diagrams</a:t>
            </a:r>
            <a:r>
              <a:rPr kumimoji="1" lang="zh-CN" altLang="en-US" sz="3000" b="0"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3000" b="0" i="0" u="none" strike="noStrike" kern="0" cap="none" spc="0" normalizeH="0" baseline="0" noProof="0" dirty="0" smtClean="0">
                <a:ln>
                  <a:noFill/>
                </a:ln>
                <a:solidFill>
                  <a:schemeClr val="tx1"/>
                </a:solidFill>
                <a:effectLst/>
                <a:uLnTx/>
                <a:uFillTx/>
                <a:latin typeface="+mn-lt"/>
                <a:ea typeface="+mn-ea"/>
                <a:cs typeface="+mn-cs"/>
              </a:rPr>
              <a:t>A timing diagram is a graph of digital waveforms showing the actual time relationship of </a:t>
            </a:r>
            <a:r>
              <a:rPr kumimoji="1" lang="en-US" altLang="zh-CN" sz="3000" b="0" i="0" u="none" strike="noStrike" kern="0" cap="none" spc="0" normalizeH="0" baseline="0" noProof="0" dirty="0" smtClean="0">
                <a:ln>
                  <a:noFill/>
                </a:ln>
                <a:solidFill>
                  <a:srgbClr val="0066FF"/>
                </a:solidFill>
                <a:effectLst/>
                <a:uLnTx/>
                <a:uFillTx/>
                <a:latin typeface="+mn-lt"/>
                <a:ea typeface="+mn-ea"/>
                <a:cs typeface="+mn-cs"/>
              </a:rPr>
              <a:t>two or more waveforms </a:t>
            </a:r>
            <a:r>
              <a:rPr kumimoji="1" lang="en-US" altLang="zh-CN" sz="3000" b="0" i="0" u="none" strike="noStrike" kern="0" cap="none" spc="0" normalizeH="0" baseline="0" noProof="0" dirty="0" smtClean="0">
                <a:ln>
                  <a:noFill/>
                </a:ln>
                <a:solidFill>
                  <a:schemeClr val="tx1"/>
                </a:solidFill>
                <a:effectLst/>
                <a:uLnTx/>
                <a:uFillTx/>
                <a:latin typeface="+mn-lt"/>
                <a:ea typeface="+mn-ea"/>
                <a:cs typeface="+mn-cs"/>
              </a:rPr>
              <a:t>and how each waveform changes in relation to the others.      </a:t>
            </a:r>
            <a:r>
              <a:rPr kumimoji="1" lang="en-US" altLang="zh-CN" sz="1500" b="0" i="0" u="none" strike="noStrike" kern="0" cap="none" spc="0" normalizeH="0" baseline="0" noProof="0" dirty="0" smtClean="0">
                <a:ln>
                  <a:noFill/>
                </a:ln>
                <a:solidFill>
                  <a:srgbClr val="FF0000"/>
                </a:solidFill>
                <a:effectLst/>
                <a:uLnTx/>
                <a:uFillTx/>
                <a:latin typeface="+mn-lt"/>
                <a:ea typeface="+mn-ea"/>
                <a:cs typeface="+mn-cs"/>
              </a:rPr>
              <a:t>example</a:t>
            </a:r>
            <a:r>
              <a:rPr kumimoji="1" lang="en-US" altLang="zh-CN" sz="1500" b="0" i="0" u="none" strike="noStrike" kern="0" cap="none" spc="0" normalizeH="0" baseline="0" noProof="0" dirty="0" smtClean="0">
                <a:ln>
                  <a:noFill/>
                </a:ln>
                <a:solidFill>
                  <a:srgbClr val="FF0000"/>
                </a:solidFill>
                <a:effectLst/>
                <a:uLnTx/>
                <a:uFillTx/>
                <a:latin typeface="+mn-lt"/>
                <a:ea typeface="+mn-ea"/>
                <a:cs typeface="+mn-cs"/>
                <a:sym typeface="Wingdings" panose="05000000000000000000" pitchFamily="2" charset="2"/>
              </a:rPr>
              <a:t></a:t>
            </a:r>
            <a:endParaRPr kumimoji="1" lang="en-US" altLang="zh-CN" sz="1500" b="0" i="0" u="none" strike="noStrike" kern="0" cap="none" spc="0" normalizeH="0" baseline="0" noProof="0" dirty="0" smtClean="0">
              <a:ln>
                <a:noFill/>
              </a:ln>
              <a:solidFill>
                <a:srgbClr val="FF0000"/>
              </a:solidFill>
              <a:effectLst/>
              <a:uLnTx/>
              <a:uFillTx/>
              <a:latin typeface="+mn-lt"/>
              <a:ea typeface="+mn-ea"/>
              <a:cs typeface="+mn-cs"/>
            </a:endParaRPr>
          </a:p>
        </p:txBody>
      </p:sp>
      <p:pic>
        <p:nvPicPr>
          <p:cNvPr id="63492" name="Picture 5" descr="AAGIGHV0"/>
          <p:cNvPicPr>
            <a:picLocks noChangeAspect="1"/>
          </p:cNvPicPr>
          <p:nvPr/>
        </p:nvPicPr>
        <p:blipFill>
          <a:blip r:embed="rId1"/>
          <a:stretch>
            <a:fillRect/>
          </a:stretch>
        </p:blipFill>
        <p:spPr>
          <a:xfrm>
            <a:off x="395288" y="619125"/>
            <a:ext cx="8647112" cy="3889375"/>
          </a:xfrm>
          <a:prstGeom prst="rect">
            <a:avLst/>
          </a:prstGeom>
          <a:noFill/>
          <a:ln w="9525">
            <a:noFill/>
          </a:ln>
        </p:spPr>
      </p:pic>
      <p:sp>
        <p:nvSpPr>
          <p:cNvPr id="8" name="Rectangle 2"/>
          <p:cNvSpPr txBox="1">
            <a:spLocks noChangeArrowheads="1"/>
          </p:cNvSpPr>
          <p:nvPr/>
        </p:nvSpPr>
        <p:spPr bwMode="auto">
          <a:xfrm>
            <a:off x="1835150" y="4508500"/>
            <a:ext cx="50403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1.12   Example of a timing diagram.</a:t>
            </a:r>
            <a:endParaRPr kumimoji="1" lang="en-US" altLang="zh-CN" sz="1800" b="1"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6"/>
          <p:cNvSpPr>
            <a:spLocks noChangeArrowheads="1"/>
          </p:cNvSpPr>
          <p:nvPr/>
        </p:nvSpPr>
        <p:spPr bwMode="auto">
          <a:xfrm>
            <a:off x="395288" y="44450"/>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1.2.5  Data Transfer</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333375" y="4605338"/>
            <a:ext cx="8775700" cy="228758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1" i="0" u="none" strike="noStrike" kern="0" cap="none" spc="0" normalizeH="0" baseline="0" noProof="0" dirty="0" smtClean="0">
                <a:ln>
                  <a:noFill/>
                </a:ln>
                <a:solidFill>
                  <a:schemeClr val="tx1"/>
                </a:solidFill>
                <a:effectLst/>
                <a:uLnTx/>
                <a:uFillTx/>
                <a:latin typeface="+mn-lt"/>
                <a:ea typeface="+mn-ea"/>
                <a:cs typeface="+mn-cs"/>
              </a:rPr>
              <a:t>When bits are transferred in serial form from one point to another, they are sent one bit at a time along a single line, as  illustrated in Figure 1-13 (a)</a:t>
            </a:r>
            <a:endParaRPr kumimoji="1" lang="en-US" altLang="zh-CN" sz="23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1" i="0" u="none" strike="noStrike" kern="0" cap="none" spc="0" normalizeH="0" baseline="0" noProof="0" dirty="0">
                <a:ln>
                  <a:noFill/>
                </a:ln>
                <a:solidFill>
                  <a:schemeClr val="tx1"/>
                </a:solidFill>
                <a:effectLst/>
                <a:uLnTx/>
                <a:uFillTx/>
                <a:latin typeface="+mn-lt"/>
                <a:ea typeface="+mn-ea"/>
                <a:cs typeface="+mn-cs"/>
              </a:rPr>
              <a:t>When bits are transferred in </a:t>
            </a:r>
            <a:r>
              <a:rPr kumimoji="1" lang="en-US" altLang="zh-CN" sz="2300" b="1" i="0" u="none" strike="noStrike" kern="0" cap="none" spc="0" normalizeH="0" baseline="0" noProof="0" dirty="0" smtClean="0">
                <a:ln>
                  <a:noFill/>
                </a:ln>
                <a:solidFill>
                  <a:schemeClr val="tx1"/>
                </a:solidFill>
                <a:effectLst/>
                <a:uLnTx/>
                <a:uFillTx/>
                <a:latin typeface="+mn-lt"/>
                <a:ea typeface="+mn-ea"/>
                <a:cs typeface="+mn-cs"/>
              </a:rPr>
              <a:t>parallel form, all the bits in a group are sent out on separate lines at the same time. </a:t>
            </a:r>
            <a:r>
              <a:rPr kumimoji="1" lang="en-US" altLang="zh-CN" sz="2300" b="1" i="0" u="none" strike="noStrike" kern="0" cap="none" spc="0" normalizeH="0" baseline="0" noProof="0" dirty="0">
                <a:ln>
                  <a:noFill/>
                </a:ln>
                <a:solidFill>
                  <a:schemeClr val="tx1"/>
                </a:solidFill>
                <a:effectLst/>
                <a:uLnTx/>
                <a:uFillTx/>
                <a:latin typeface="+mn-lt"/>
                <a:ea typeface="+mn-ea"/>
                <a:cs typeface="+mn-cs"/>
              </a:rPr>
              <a:t>as  </a:t>
            </a:r>
            <a:r>
              <a:rPr kumimoji="1" lang="en-US" altLang="zh-CN" sz="2300" b="1" i="0" u="none" strike="noStrike" kern="0" cap="none" spc="0" normalizeH="0" baseline="0" noProof="0" dirty="0" smtClean="0">
                <a:ln>
                  <a:noFill/>
                </a:ln>
                <a:solidFill>
                  <a:schemeClr val="tx1"/>
                </a:solidFill>
                <a:effectLst/>
                <a:uLnTx/>
                <a:uFillTx/>
                <a:latin typeface="+mn-lt"/>
                <a:ea typeface="+mn-ea"/>
                <a:cs typeface="+mn-cs"/>
              </a:rPr>
              <a:t>shown </a:t>
            </a:r>
            <a:r>
              <a:rPr kumimoji="1" lang="en-US" altLang="zh-CN" sz="2300" b="1" i="0" u="none" strike="noStrike" kern="0" cap="none" spc="0" normalizeH="0" baseline="0" noProof="0" dirty="0">
                <a:ln>
                  <a:noFill/>
                </a:ln>
                <a:solidFill>
                  <a:schemeClr val="tx1"/>
                </a:solidFill>
                <a:effectLst/>
                <a:uLnTx/>
                <a:uFillTx/>
                <a:latin typeface="+mn-lt"/>
                <a:ea typeface="+mn-ea"/>
                <a:cs typeface="+mn-cs"/>
              </a:rPr>
              <a:t>in Figure </a:t>
            </a:r>
            <a:r>
              <a:rPr kumimoji="1" lang="en-US" altLang="zh-CN" sz="2300" b="1" i="0" u="none" strike="noStrike" kern="0" cap="none" spc="0" normalizeH="0" baseline="0" noProof="0" dirty="0" smtClean="0">
                <a:ln>
                  <a:noFill/>
                </a:ln>
                <a:solidFill>
                  <a:schemeClr val="tx1"/>
                </a:solidFill>
                <a:effectLst/>
                <a:uLnTx/>
                <a:uFillTx/>
                <a:latin typeface="+mn-lt"/>
                <a:ea typeface="+mn-ea"/>
                <a:cs typeface="+mn-cs"/>
              </a:rPr>
              <a:t>1-13 (b)</a:t>
            </a:r>
            <a:endParaRPr kumimoji="1" lang="en-US" altLang="zh-CN" sz="2300" b="1" i="0" u="none" strike="noStrike" kern="0" cap="none" spc="0" normalizeH="0" baseline="0" noProof="0" dirty="0">
              <a:ln>
                <a:noFill/>
              </a:ln>
              <a:solidFill>
                <a:schemeClr val="tx1"/>
              </a:solidFill>
              <a:effectLst/>
              <a:uLnTx/>
              <a:uFillTx/>
              <a:latin typeface="+mn-lt"/>
              <a:ea typeface="+mn-ea"/>
              <a:cs typeface="+mn-cs"/>
            </a:endParaRPr>
          </a:p>
        </p:txBody>
      </p:sp>
      <p:pic>
        <p:nvPicPr>
          <p:cNvPr id="65540" name="Picture 5" descr="AAGIGHU0"/>
          <p:cNvPicPr>
            <a:picLocks noChangeAspect="1"/>
          </p:cNvPicPr>
          <p:nvPr/>
        </p:nvPicPr>
        <p:blipFill>
          <a:blip r:embed="rId1"/>
          <a:stretch>
            <a:fillRect/>
          </a:stretch>
        </p:blipFill>
        <p:spPr>
          <a:xfrm>
            <a:off x="112713" y="549275"/>
            <a:ext cx="8916987" cy="3424238"/>
          </a:xfrm>
          <a:prstGeom prst="rect">
            <a:avLst/>
          </a:prstGeom>
          <a:noFill/>
          <a:ln w="9525">
            <a:noFill/>
          </a:ln>
        </p:spPr>
      </p:pic>
      <p:sp>
        <p:nvSpPr>
          <p:cNvPr id="7" name="Rectangle 2"/>
          <p:cNvSpPr txBox="1">
            <a:spLocks noChangeArrowheads="1"/>
          </p:cNvSpPr>
          <p:nvPr/>
        </p:nvSpPr>
        <p:spPr bwMode="auto">
          <a:xfrm>
            <a:off x="539750" y="4124325"/>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0" cap="none" spc="0" normalizeH="0" baseline="0" noProof="0" dirty="0" smtClean="0">
                <a:ln>
                  <a:noFill/>
                </a:ln>
                <a:solidFill>
                  <a:schemeClr val="tx1"/>
                </a:solidFill>
                <a:effectLst/>
                <a:uLnTx/>
                <a:uFillTx/>
                <a:latin typeface="+mj-lt"/>
                <a:ea typeface="宋体" panose="02010600030101010101" pitchFamily="2" charset="-122"/>
                <a:cs typeface="+mj-cs"/>
              </a:rPr>
              <a:t>Figure 1.13   Illustration of serial and parallel transfer of binary data. Only the data lines are shown.</a:t>
            </a:r>
            <a:endParaRPr kumimoji="1" lang="en-US" altLang="zh-CN" sz="2000" b="1" i="0" u="none" strike="noStrike" kern="0" cap="none" spc="0" normalizeH="0" baseline="0" noProof="0" dirty="0">
              <a:ln>
                <a:noFill/>
              </a:ln>
              <a:solidFill>
                <a:schemeClr val="tx1"/>
              </a:solidFill>
              <a:effectLst/>
              <a:uLnTx/>
              <a:uFillTx/>
              <a:latin typeface="+mj-lt"/>
              <a:ea typeface="宋体" panose="02010600030101010101" pitchFamily="2" charset="-122"/>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Picture 5" descr="AAGIGHT0"/>
          <p:cNvPicPr>
            <a:picLocks noChangeAspect="1"/>
          </p:cNvPicPr>
          <p:nvPr/>
        </p:nvPicPr>
        <p:blipFill>
          <a:blip r:embed="rId1"/>
          <a:stretch>
            <a:fillRect/>
          </a:stretch>
        </p:blipFill>
        <p:spPr>
          <a:xfrm>
            <a:off x="196850" y="3036888"/>
            <a:ext cx="8750300" cy="2047875"/>
          </a:xfrm>
          <a:prstGeom prst="rect">
            <a:avLst/>
          </a:prstGeom>
          <a:noFill/>
          <a:ln w="9525">
            <a:noFill/>
          </a:ln>
        </p:spPr>
      </p:pic>
      <p:sp>
        <p:nvSpPr>
          <p:cNvPr id="4" name="Rectangle 6"/>
          <p:cNvSpPr>
            <a:spLocks noChangeArrowheads="1"/>
          </p:cNvSpPr>
          <p:nvPr/>
        </p:nvSpPr>
        <p:spPr bwMode="auto">
          <a:xfrm>
            <a:off x="395288" y="44450"/>
            <a:ext cx="87137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1.2.5  Data Transfer</a:t>
            </a:r>
            <a:endParaRPr kumimoji="1" lang="en-US" altLang="zh-CN" sz="2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333375" y="549275"/>
            <a:ext cx="8775700" cy="2357438"/>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None/>
              <a:defRPr/>
            </a:pPr>
            <a:r>
              <a:rPr kumimoji="1" lang="en-US" altLang="zh-CN" sz="2300" b="1" i="0" u="none" strike="noStrike" kern="0" cap="none" spc="0" normalizeH="0" baseline="0" noProof="0" dirty="0" smtClean="0">
                <a:ln>
                  <a:noFill/>
                </a:ln>
                <a:solidFill>
                  <a:schemeClr val="tx1"/>
                </a:solidFill>
                <a:effectLst/>
                <a:uLnTx/>
                <a:uFillTx/>
                <a:latin typeface="+mn-lt"/>
                <a:ea typeface="+mn-ea"/>
                <a:cs typeface="+mn-cs"/>
              </a:rPr>
              <a:t>EXAMPLE 1-2</a:t>
            </a:r>
            <a:endParaRPr kumimoji="1" lang="en-US" altLang="zh-CN" sz="23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Determine the total time required to serially transfer the eight bits contained in waveform A of Figure1-14, and indicate the sequence of bits. The left-most bit is the first to be transferred. The 1 MHz clock is used as reference.</a:t>
            </a:r>
            <a:endParaRPr kumimoji="1"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r>
              <a:rPr kumimoji="1" lang="en-US" altLang="zh-CN" sz="2300" b="0" i="0" u="none" strike="noStrike" kern="0" cap="none" spc="0" normalizeH="0" baseline="0" noProof="0" dirty="0" smtClean="0">
                <a:ln>
                  <a:noFill/>
                </a:ln>
                <a:solidFill>
                  <a:schemeClr val="tx1"/>
                </a:solidFill>
                <a:effectLst/>
                <a:uLnTx/>
                <a:uFillTx/>
                <a:latin typeface="+mn-lt"/>
                <a:ea typeface="+mn-ea"/>
                <a:cs typeface="+mn-cs"/>
              </a:rPr>
              <a:t>What the total time to transfer the same eight bit in parallel?</a:t>
            </a:r>
            <a:endParaRPr kumimoji="1" lang="en-US" altLang="zh-CN" sz="2300" b="0" i="0" u="none" strike="noStrike" kern="0" cap="none" spc="0" normalizeH="0" baseline="0" noProof="0" dirty="0">
              <a:ln>
                <a:noFill/>
              </a:ln>
              <a:solidFill>
                <a:schemeClr val="tx1"/>
              </a:solidFill>
              <a:effectLst/>
              <a:uLnTx/>
              <a:uFillTx/>
              <a:latin typeface="+mn-lt"/>
              <a:ea typeface="+mn-ea"/>
              <a:cs typeface="+mn-cs"/>
            </a:endParaRPr>
          </a:p>
        </p:txBody>
      </p:sp>
      <p:sp>
        <p:nvSpPr>
          <p:cNvPr id="9" name="内容占位符 1"/>
          <p:cNvSpPr txBox="1">
            <a:spLocks noRot="1" noChangeAspect="1" noMove="1" noResize="1" noEditPoints="1" noAdjustHandles="1" noChangeArrowheads="1" noChangeShapeType="1" noTextEdit="1"/>
          </p:cNvSpPr>
          <p:nvPr/>
        </p:nvSpPr>
        <p:spPr>
          <a:xfrm>
            <a:off x="333400" y="5394648"/>
            <a:ext cx="8775104" cy="1483419"/>
          </a:xfrm>
          <a:prstGeom prst="rect">
            <a:avLst/>
          </a:prstGeom>
          <a:blipFill rotWithShape="0">
            <a:blip r:embed="rId2"/>
            <a:stretch>
              <a:fillRect l="-1042" b="-823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1" lang="zh-CN" altLang="en-US" kern="1200" cap="none" spc="0" normalizeH="0" baseline="0" noProof="0">
              <a:noFill/>
              <a:latin typeface="Times New Roman" panose="02020603050405020304" pitchFamily="18" charset="0"/>
              <a:ea typeface="宋体" panose="02010600030101010101" pitchFamily="2" charset="-122"/>
              <a:cs typeface="+mn-cs"/>
            </a:endParaRPr>
          </a:p>
        </p:txBody>
      </p:sp>
      <p:sp>
        <p:nvSpPr>
          <p:cNvPr id="67590" name="矩形 2"/>
          <p:cNvSpPr/>
          <p:nvPr/>
        </p:nvSpPr>
        <p:spPr>
          <a:xfrm>
            <a:off x="6156325" y="5084763"/>
            <a:ext cx="203041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Tx/>
              <a:buFontTx/>
              <a:buNone/>
            </a:pPr>
            <a:r>
              <a:rPr lang="en-US" altLang="zh-CN" sz="2400" dirty="0">
                <a:solidFill>
                  <a:srgbClr val="00DA9A"/>
                </a:solidFill>
                <a:latin typeface="Helvetica-Black"/>
              </a:rPr>
              <a:t>FIGURE 1–14</a:t>
            </a: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6"/>
          <p:cNvSpPr>
            <a:spLocks noChangeArrowheads="1"/>
          </p:cNvSpPr>
          <p:nvPr/>
        </p:nvSpPr>
        <p:spPr bwMode="auto">
          <a:xfrm>
            <a:off x="395288" y="236538"/>
            <a:ext cx="8713788"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SECTION 1-2 CHECKUP</a:t>
            </a:r>
            <a:endParaRPr kumimoji="1" lang="en-US" altLang="zh-CN" sz="38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5" name="内容占位符 1"/>
          <p:cNvSpPr txBox="1"/>
          <p:nvPr/>
        </p:nvSpPr>
        <p:spPr>
          <a:xfrm>
            <a:off x="333375" y="908050"/>
            <a:ext cx="8775700" cy="5172075"/>
          </a:xfrm>
          <a:prstGeom prst="rect">
            <a:avLst/>
          </a:prstGeom>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Define binary.</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What does bit mean?</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What are the bits in binary system?</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How are the rise time and fall time for a pulse measured?</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Knowing the period of a waveform, how do you find the frequency?</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Explain what a clock waveform is.</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What is the purpose of a timing diagram?</a:t>
            </a:r>
            <a:endParaRPr kumimoji="1" lang="en-US" altLang="zh-CN" sz="3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panose="05000000000000000000" pitchFamily="2" charset="2"/>
              <a:buChar char="w"/>
              <a:defRPr/>
            </a:pPr>
            <a:r>
              <a:rPr kumimoji="1" lang="en-US" altLang="zh-CN" sz="3000" b="1" i="0" u="none" strike="noStrike" kern="0" cap="none" spc="0" normalizeH="0" baseline="0" noProof="0" dirty="0" smtClean="0">
                <a:ln>
                  <a:noFill/>
                </a:ln>
                <a:solidFill>
                  <a:schemeClr val="tx1"/>
                </a:solidFill>
                <a:effectLst/>
                <a:uLnTx/>
                <a:uFillTx/>
                <a:latin typeface="+mn-lt"/>
                <a:ea typeface="+mn-ea"/>
                <a:cs typeface="+mn-cs"/>
              </a:rPr>
              <a:t>What is the main advantage of parallel transfer over serial transfer of binary data?</a:t>
            </a:r>
            <a:endParaRPr kumimoji="1" lang="en-US" altLang="zh-CN" sz="3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15888"/>
            <a:ext cx="8736013" cy="70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1.3  Fixed-Function Integrated circuits</a:t>
            </a:r>
            <a:endPar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1683" name="内容占位符 1"/>
          <p:cNvSpPr>
            <a:spLocks noGrp="1"/>
          </p:cNvSpPr>
          <p:nvPr>
            <p:ph/>
          </p:nvPr>
        </p:nvSpPr>
        <p:spPr>
          <a:xfrm>
            <a:off x="468313" y="4508500"/>
            <a:ext cx="8523287" cy="1027113"/>
          </a:xfrm>
          <a:ln/>
        </p:spPr>
        <p:txBody>
          <a:bodyPr vert="horz" wrap="square" lIns="91440" tIns="45720" rIns="91440" bIns="45720" anchor="t" anchorCtr="0"/>
          <a:p>
            <a:r>
              <a:rPr lang="en-US" altLang="zh-CN" sz="2800" dirty="0"/>
              <a:t>A monolithic </a:t>
            </a:r>
            <a:r>
              <a:rPr lang="en-US" altLang="zh-CN" sz="2800" b="1" dirty="0"/>
              <a:t>integrated circuit (IC)</a:t>
            </a:r>
            <a:r>
              <a:rPr lang="en-US" altLang="zh-CN" sz="2800" dirty="0"/>
              <a:t> is an electronic circuit that is constructed entirely on a single small chip of silicon. All the components that make up the circuit – transistors, diodes, resistors, and capacitors – are an integral part of that single chip.</a:t>
            </a:r>
            <a:endParaRPr lang="zh-CN" altLang="en-US" sz="2800" dirty="0"/>
          </a:p>
        </p:txBody>
      </p:sp>
      <p:pic>
        <p:nvPicPr>
          <p:cNvPr id="71684" name="Picture 4" descr="AAGIGIN0"/>
          <p:cNvPicPr>
            <a:picLocks noChangeAspect="1"/>
          </p:cNvPicPr>
          <p:nvPr/>
        </p:nvPicPr>
        <p:blipFill>
          <a:blip r:embed="rId1"/>
          <a:stretch>
            <a:fillRect/>
          </a:stretch>
        </p:blipFill>
        <p:spPr>
          <a:xfrm>
            <a:off x="3525838" y="908050"/>
            <a:ext cx="4575175" cy="344646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itle 1"/>
          <p:cNvSpPr>
            <a:spLocks noGrp="1"/>
          </p:cNvSpPr>
          <p:nvPr>
            <p:ph type="title"/>
          </p:nvPr>
        </p:nvSpPr>
        <p:spPr>
          <a:ln/>
        </p:spPr>
        <p:txBody>
          <a:bodyPr vert="horz" wrap="square" lIns="91440" tIns="45720" rIns="91440" bIns="45720" anchor="ctr" anchorCtr="0"/>
          <a:p>
            <a:pPr/>
            <a:r>
              <a:rPr lang="en-US" altLang="zh-CN" b="1" dirty="0">
                <a:solidFill>
                  <a:srgbClr val="000000"/>
                </a:solidFill>
                <a:latin typeface="Verdana" panose="020B0604030504040204"/>
                <a:ea typeface="+mj-ea"/>
                <a:cs typeface="MS PGothic" panose="020B0600070205080204" pitchFamily="34" charset="-128"/>
              </a:rPr>
              <a:t>FIGURE 1-1   </a:t>
            </a:r>
            <a:r>
              <a:rPr lang="en-US" altLang="zh-CN" dirty="0">
                <a:solidFill>
                  <a:srgbClr val="000000"/>
                </a:solidFill>
                <a:latin typeface="Verdana" panose="020B0604030504040204"/>
                <a:ea typeface="+mj-ea"/>
                <a:cs typeface="MS PGothic" panose="020B0600070205080204" pitchFamily="34" charset="-128"/>
              </a:rPr>
              <a:t>Graph of an analog quantity (temperature versus time).</a:t>
            </a:r>
            <a:endParaRPr lang="en-US" altLang="zh-CN" dirty="0">
              <a:solidFill>
                <a:srgbClr val="000000"/>
              </a:solidFill>
              <a:latin typeface="Verdana" panose="020B0604030504040204"/>
              <a:ea typeface="+mj-ea"/>
              <a:cs typeface="MS PGothic" panose="020B0600070205080204" pitchFamily="34" charset="-128"/>
            </a:endParaRPr>
          </a:p>
        </p:txBody>
      </p:sp>
      <p:pic>
        <p:nvPicPr>
          <p:cNvPr id="19459" name="Picture 3" descr="AAGIGHN0.jpg"/>
          <p:cNvPicPr>
            <a:picLocks noChangeAspect="1"/>
          </p:cNvPicPr>
          <p:nvPr/>
        </p:nvPicPr>
        <p:blipFill>
          <a:blip r:embed="rId1"/>
          <a:stretch>
            <a:fillRect/>
          </a:stretch>
        </p:blipFill>
        <p:spPr>
          <a:xfrm>
            <a:off x="457200" y="1631950"/>
            <a:ext cx="8229600" cy="3854450"/>
          </a:xfrm>
          <a:prstGeom prst="rect">
            <a:avLst/>
          </a:prstGeom>
          <a:noFill/>
          <a:ln w="9525">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44450"/>
            <a:ext cx="87360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1.3.1 IC Package</a:t>
            </a:r>
            <a:endPar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2707" name="内容占位符 1"/>
          <p:cNvSpPr>
            <a:spLocks noGrp="1"/>
          </p:cNvSpPr>
          <p:nvPr>
            <p:ph/>
          </p:nvPr>
        </p:nvSpPr>
        <p:spPr>
          <a:xfrm>
            <a:off x="487363" y="5354638"/>
            <a:ext cx="8523287" cy="1027112"/>
          </a:xfrm>
          <a:ln/>
        </p:spPr>
        <p:txBody>
          <a:bodyPr vert="horz" wrap="square" lIns="91440" tIns="45720" rIns="91440" bIns="45720" anchor="t" anchorCtr="0"/>
          <a:p>
            <a:r>
              <a:rPr lang="en-US" altLang="zh-CN" sz="2800" dirty="0"/>
              <a:t>Integrated circuit (IC) packages are classified according to the way they are mounted on printed circuit boards</a:t>
            </a:r>
            <a:endParaRPr lang="zh-CN" altLang="en-US" sz="2800" dirty="0"/>
          </a:p>
        </p:txBody>
      </p:sp>
      <p:pic>
        <p:nvPicPr>
          <p:cNvPr id="72708" name="Picture 4" descr="fg01_02900"/>
          <p:cNvPicPr>
            <a:picLocks noChangeAspect="1"/>
          </p:cNvPicPr>
          <p:nvPr/>
        </p:nvPicPr>
        <p:blipFill>
          <a:blip r:embed="rId1"/>
          <a:stretch>
            <a:fillRect/>
          </a:stretch>
        </p:blipFill>
        <p:spPr>
          <a:xfrm>
            <a:off x="684213" y="836613"/>
            <a:ext cx="7813675" cy="4176712"/>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44450"/>
            <a:ext cx="87360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1.3.1 IC Package</a:t>
            </a:r>
            <a:endPar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pic>
        <p:nvPicPr>
          <p:cNvPr id="73731" name="Picture 4" descr="fg01_03000"/>
          <p:cNvPicPr>
            <a:picLocks noChangeAspect="1"/>
          </p:cNvPicPr>
          <p:nvPr/>
        </p:nvPicPr>
        <p:blipFill>
          <a:blip r:embed="rId1"/>
          <a:stretch>
            <a:fillRect/>
          </a:stretch>
        </p:blipFill>
        <p:spPr>
          <a:xfrm>
            <a:off x="107950" y="620713"/>
            <a:ext cx="8926513" cy="5062537"/>
          </a:xfrm>
          <a:prstGeom prst="rect">
            <a:avLst/>
          </a:prstGeom>
          <a:noFill/>
          <a:ln w="9525">
            <a:noFill/>
          </a:ln>
        </p:spPr>
      </p:pic>
      <p:sp>
        <p:nvSpPr>
          <p:cNvPr id="73732"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6021388"/>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1.17</a:t>
            </a:r>
            <a:r>
              <a:rPr kumimoji="1" lang="en-US" altLang="zh-CN" sz="2600" b="0"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   Examples of SMT package configurations. Parts (e) and (f) show bottom views.</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44450"/>
            <a:ext cx="87360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1.3.2 Pin Numbering</a:t>
            </a:r>
            <a:endPar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5779"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6021388"/>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1.17</a:t>
            </a:r>
            <a:r>
              <a:rPr kumimoji="1" lang="en-US" altLang="zh-CN" sz="2600" b="0"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   </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Pin numbering for standard types of IC packages. Top views are shown.</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75781" name="Picture 4" descr="AAGIGIK0"/>
          <p:cNvPicPr>
            <a:picLocks noChangeAspect="1"/>
          </p:cNvPicPr>
          <p:nvPr/>
        </p:nvPicPr>
        <p:blipFill>
          <a:blip r:embed="rId1"/>
          <a:stretch>
            <a:fillRect/>
          </a:stretch>
        </p:blipFill>
        <p:spPr>
          <a:xfrm>
            <a:off x="657225" y="692150"/>
            <a:ext cx="7829550" cy="514985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5875"/>
            <a:ext cx="8736013"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1.3.3  Complexity Classifications for Fixed-Function ICs</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6803" name="Text Box 10"/>
          <p:cNvSpPr txBox="1"/>
          <p:nvPr/>
        </p:nvSpPr>
        <p:spPr>
          <a:xfrm>
            <a:off x="395288" y="3910013"/>
            <a:ext cx="8713787" cy="257016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ClrTx/>
              <a:buFontTx/>
              <a:buNone/>
            </a:pPr>
            <a:r>
              <a:rPr lang="en-US" altLang="zh-CN" sz="2300" b="1" dirty="0"/>
              <a:t>SSI (small-scale integration) contains 0-9 gates</a:t>
            </a:r>
            <a:endParaRPr lang="en-US" altLang="zh-CN" sz="2300" b="1" dirty="0"/>
          </a:p>
          <a:p>
            <a:pPr marL="0" lvl="0" indent="0" eaLnBrk="1" hangingPunct="1">
              <a:spcBef>
                <a:spcPct val="50000"/>
              </a:spcBef>
              <a:buClrTx/>
              <a:buNone/>
            </a:pPr>
            <a:r>
              <a:rPr lang="en-US" altLang="zh-CN" sz="2300" b="1" dirty="0"/>
              <a:t>MSI (medium-scale integration) contains 10-99gates</a:t>
            </a:r>
            <a:endParaRPr lang="en-US" altLang="zh-CN" sz="2300" b="1" dirty="0"/>
          </a:p>
          <a:p>
            <a:pPr marL="0" lvl="0" indent="0" eaLnBrk="1" hangingPunct="1">
              <a:spcBef>
                <a:spcPct val="50000"/>
              </a:spcBef>
              <a:buClrTx/>
              <a:buNone/>
            </a:pPr>
            <a:r>
              <a:rPr lang="en-US" altLang="zh-CN" sz="2300" b="1" dirty="0"/>
              <a:t>LSI (large-scale integration) contains 100 or more gates</a:t>
            </a:r>
            <a:endParaRPr lang="en-US" altLang="zh-CN" sz="2300" b="1" dirty="0"/>
          </a:p>
          <a:p>
            <a:pPr marL="0" lvl="0" indent="0" eaLnBrk="1" hangingPunct="1">
              <a:spcBef>
                <a:spcPct val="50000"/>
              </a:spcBef>
              <a:buClrTx/>
              <a:buNone/>
            </a:pPr>
            <a:r>
              <a:rPr lang="en-US" altLang="zh-CN" sz="2300" b="1" dirty="0"/>
              <a:t>VLSI (very large-scale integration ) contains more than 10000 gates</a:t>
            </a:r>
            <a:endParaRPr lang="en-US" altLang="zh-CN" sz="2300" b="1" dirty="0"/>
          </a:p>
          <a:p>
            <a:pPr marL="0" lvl="0" indent="0" eaLnBrk="1" hangingPunct="1">
              <a:spcBef>
                <a:spcPct val="50000"/>
              </a:spcBef>
              <a:buClrTx/>
              <a:buFontTx/>
              <a:buNone/>
            </a:pPr>
            <a:r>
              <a:rPr lang="en-US" altLang="zh-CN" sz="2300" b="1" dirty="0"/>
              <a:t>ULSI(Ultra large-scale integration) contains more than 100000 gates</a:t>
            </a:r>
            <a:endParaRPr lang="en-US" altLang="zh-CN" sz="2300" b="1" dirty="0"/>
          </a:p>
        </p:txBody>
      </p:sp>
      <p:sp>
        <p:nvSpPr>
          <p:cNvPr id="76804" name="内容占位符 1"/>
          <p:cNvSpPr>
            <a:spLocks noGrp="1"/>
          </p:cNvSpPr>
          <p:nvPr>
            <p:ph/>
          </p:nvPr>
        </p:nvSpPr>
        <p:spPr>
          <a:xfrm>
            <a:off x="501650" y="1249363"/>
            <a:ext cx="8523288" cy="1027112"/>
          </a:xfrm>
          <a:ln/>
        </p:spPr>
        <p:txBody>
          <a:bodyPr vert="horz" wrap="square" lIns="91440" tIns="45720" rIns="91440" bIns="45720" anchor="t" anchorCtr="0"/>
          <a:p>
            <a:r>
              <a:rPr lang="en-US" altLang="zh-CN" dirty="0"/>
              <a:t>Fixed-function digital  Ics are calssified to their complexity. They are listed here from  the least complex to the most complex. The complexity figures stated here for SSL, MSL, LSI,VLSI, and ULSI are generally accepted,</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44450"/>
            <a:ext cx="87360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7827"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803900"/>
            <a:ext cx="82296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1.18 </a:t>
            </a:r>
            <a:r>
              <a:rPr kumimoji="1" lang="en-US" altLang="zh-CN" sz="2600" b="0"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 </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Typical digital oscilloscopes. Used with permission from Tektronix, Inc.</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77829" name="Picture 4" descr="fg01_03200"/>
          <p:cNvPicPr>
            <a:picLocks noChangeAspect="1"/>
          </p:cNvPicPr>
          <p:nvPr/>
        </p:nvPicPr>
        <p:blipFill>
          <a:blip r:embed="rId1"/>
          <a:stretch>
            <a:fillRect/>
          </a:stretch>
        </p:blipFill>
        <p:spPr>
          <a:xfrm>
            <a:off x="34925" y="1125538"/>
            <a:ext cx="9072563" cy="3598862"/>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8851"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803900"/>
            <a:ext cx="82296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1.19 </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Basic comparison of </a:t>
            </a:r>
            <a:r>
              <a:rPr kumimoji="1" lang="en-US" altLang="zh-CN" sz="2600" b="0" i="0" u="none" strike="noStrike" kern="0" cap="none" spc="0" normalizeH="0" baseline="0" noProof="0" dirty="0">
                <a:ln>
                  <a:noFill/>
                </a:ln>
                <a:solidFill>
                  <a:srgbClr val="FF0000"/>
                </a:solidFill>
                <a:effectLst/>
                <a:uLnTx/>
                <a:uFillTx/>
                <a:latin typeface="+mj-lt"/>
                <a:ea typeface="宋体" panose="02010600030101010101" pitchFamily="2" charset="-122"/>
                <a:cs typeface="+mj-cs"/>
              </a:rPr>
              <a:t>analog</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and </a:t>
            </a:r>
            <a:r>
              <a:rPr kumimoji="1" lang="en-US" altLang="zh-CN" sz="2600" b="0" i="0" u="none" strike="noStrike" kern="0" cap="none" spc="0" normalizeH="0" baseline="0" noProof="0" dirty="0">
                <a:ln>
                  <a:noFill/>
                </a:ln>
                <a:solidFill>
                  <a:srgbClr val="FF0000"/>
                </a:solidFill>
                <a:effectLst/>
                <a:uLnTx/>
                <a:uFillTx/>
                <a:latin typeface="+mj-lt"/>
                <a:ea typeface="宋体" panose="02010600030101010101" pitchFamily="2" charset="-122"/>
                <a:cs typeface="+mj-cs"/>
              </a:rPr>
              <a:t>digital</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oscilloscope operation.</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78853" name="Picture 4" descr="fg01_03300"/>
          <p:cNvPicPr>
            <a:picLocks noChangeAspect="1"/>
          </p:cNvPicPr>
          <p:nvPr/>
        </p:nvPicPr>
        <p:blipFill>
          <a:blip r:embed="rId1"/>
          <a:stretch>
            <a:fillRect/>
          </a:stretch>
        </p:blipFill>
        <p:spPr>
          <a:xfrm>
            <a:off x="150813" y="692150"/>
            <a:ext cx="8840787" cy="512127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79875"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6003925"/>
            <a:ext cx="8229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1.20 </a:t>
            </a:r>
            <a:r>
              <a:rPr kumimoji="1" lang="en-US" altLang="zh-CN" sz="2600" b="0"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 </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Block diagram of an </a:t>
            </a:r>
            <a:r>
              <a:rPr kumimoji="1" lang="en-US" altLang="zh-CN" sz="26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analog oscilloscope</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79877" name="Picture 4" descr="AAGIGIY0"/>
          <p:cNvPicPr>
            <a:picLocks noChangeAspect="1"/>
          </p:cNvPicPr>
          <p:nvPr/>
        </p:nvPicPr>
        <p:blipFill>
          <a:blip r:embed="rId1"/>
          <a:stretch>
            <a:fillRect/>
          </a:stretch>
        </p:blipFill>
        <p:spPr>
          <a:xfrm>
            <a:off x="417513" y="692150"/>
            <a:ext cx="8307387" cy="51308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0899"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6003925"/>
            <a:ext cx="82296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1.21 </a:t>
            </a:r>
            <a:r>
              <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Block diagram of a digital oscilloscope.</a:t>
            </a:r>
            <a:endParaRPr kumimoji="1" lang="en-US" altLang="zh-CN" sz="26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0901" name="Picture 4" descr="AAGIGJD0"/>
          <p:cNvPicPr>
            <a:picLocks noChangeAspect="1"/>
          </p:cNvPicPr>
          <p:nvPr/>
        </p:nvPicPr>
        <p:blipFill>
          <a:blip r:embed="rId1"/>
          <a:stretch>
            <a:fillRect/>
          </a:stretch>
        </p:blipFill>
        <p:spPr>
          <a:xfrm>
            <a:off x="227013" y="1052513"/>
            <a:ext cx="8688387" cy="4614862"/>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1923"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4981575"/>
            <a:ext cx="8672513"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1.22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Representation of a typical digital oscilloscope </a:t>
            </a:r>
            <a:r>
              <a:rPr kumimoji="1" lang="en-US" altLang="zh-CN" sz="24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front panel</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Numbers below screen indicate the </a:t>
            </a:r>
            <a:r>
              <a:rPr kumimoji="1" lang="en-US" altLang="zh-CN" sz="2400" b="0"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values for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each division on the </a:t>
            </a:r>
            <a:r>
              <a:rPr kumimoji="1" lang="en-US" altLang="zh-CN" sz="2400" b="1" i="0" u="none" strike="noStrike" kern="0" cap="none" spc="0" normalizeH="0" baseline="0" noProof="0" dirty="0">
                <a:ln>
                  <a:noFill/>
                </a:ln>
                <a:solidFill>
                  <a:srgbClr val="00B050"/>
                </a:solidFill>
                <a:effectLst/>
                <a:uLnTx/>
                <a:uFillTx/>
                <a:latin typeface="+mj-lt"/>
                <a:ea typeface="宋体" panose="02010600030101010101" pitchFamily="2" charset="-122"/>
                <a:cs typeface="+mj-cs"/>
              </a:rPr>
              <a:t>vertical (voltage)</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and </a:t>
            </a:r>
            <a:r>
              <a:rPr kumimoji="1" lang="en-US" altLang="zh-CN" sz="2400" b="1" i="0" u="none" strike="noStrike" kern="0" cap="none" spc="0" normalizeH="0" baseline="0" noProof="0" dirty="0">
                <a:ln>
                  <a:noFill/>
                </a:ln>
                <a:solidFill>
                  <a:srgbClr val="00B050"/>
                </a:solidFill>
                <a:effectLst/>
                <a:uLnTx/>
                <a:uFillTx/>
                <a:latin typeface="+mj-lt"/>
                <a:ea typeface="宋体" panose="02010600030101010101" pitchFamily="2" charset="-122"/>
                <a:cs typeface="+mj-cs"/>
              </a:rPr>
              <a:t>horizontal (time)</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scales and can be varied using the vertical and horizontal controls on the scope.</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1925" name="Picture 4" descr="fg01_03600"/>
          <p:cNvPicPr>
            <a:picLocks noChangeAspect="1"/>
          </p:cNvPicPr>
          <p:nvPr/>
        </p:nvPicPr>
        <p:blipFill>
          <a:blip r:embed="rId1"/>
          <a:stretch>
            <a:fillRect/>
          </a:stretch>
        </p:blipFill>
        <p:spPr>
          <a:xfrm>
            <a:off x="74613" y="765175"/>
            <a:ext cx="8993187" cy="39719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2947"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351463"/>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1.23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Comparison of an </a:t>
            </a:r>
            <a:r>
              <a:rPr kumimoji="1" lang="en-US" altLang="zh-CN" sz="2400" b="1" i="0" u="none" strike="noStrike" kern="0" cap="none" spc="0" normalizeH="0" baseline="0" noProof="0" dirty="0" err="1">
                <a:ln>
                  <a:noFill/>
                </a:ln>
                <a:solidFill>
                  <a:srgbClr val="00B050"/>
                </a:solidFill>
                <a:effectLst/>
                <a:uLnTx/>
                <a:uFillTx/>
                <a:latin typeface="+mj-lt"/>
                <a:ea typeface="宋体" panose="02010600030101010101" pitchFamily="2" charset="-122"/>
                <a:cs typeface="+mj-cs"/>
              </a:rPr>
              <a:t>untriggered</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and a </a:t>
            </a:r>
            <a:r>
              <a:rPr kumimoji="1" lang="en-US" altLang="zh-CN" sz="24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triggered</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waveform on an oscilloscope.</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2949" name="Picture 5" descr="AAGIGJB0"/>
          <p:cNvPicPr>
            <a:picLocks noChangeAspect="1"/>
          </p:cNvPicPr>
          <p:nvPr/>
        </p:nvPicPr>
        <p:blipFill>
          <a:blip r:embed="rId1"/>
          <a:stretch>
            <a:fillRect/>
          </a:stretch>
        </p:blipFill>
        <p:spPr>
          <a:xfrm>
            <a:off x="150813" y="890588"/>
            <a:ext cx="8840787" cy="376237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itle 1"/>
          <p:cNvSpPr>
            <a:spLocks noGrp="1"/>
          </p:cNvSpPr>
          <p:nvPr>
            <p:ph type="title"/>
          </p:nvPr>
        </p:nvSpPr>
        <p:spPr>
          <a:ln/>
        </p:spPr>
        <p:txBody>
          <a:bodyPr vert="horz" wrap="square" lIns="91440" tIns="45720" rIns="91440" bIns="45720" anchor="ctr" anchorCtr="0"/>
          <a:p>
            <a:pPr/>
            <a:r>
              <a:rPr lang="en-US" altLang="zh-CN" b="1" dirty="0">
                <a:solidFill>
                  <a:srgbClr val="000000"/>
                </a:solidFill>
                <a:latin typeface="Verdana" panose="020B0604030504040204"/>
                <a:ea typeface="+mj-ea"/>
                <a:cs typeface="MS PGothic" panose="020B0600070205080204" pitchFamily="34" charset="-128"/>
              </a:rPr>
              <a:t>FIGURE 1-2   </a:t>
            </a:r>
            <a:r>
              <a:rPr lang="en-US" altLang="zh-CN" dirty="0">
                <a:solidFill>
                  <a:srgbClr val="000000"/>
                </a:solidFill>
                <a:latin typeface="Verdana" panose="020B0604030504040204"/>
                <a:ea typeface="+mj-ea"/>
                <a:cs typeface="MS PGothic" panose="020B0600070205080204" pitchFamily="34" charset="-128"/>
              </a:rPr>
              <a:t>Sampled-value representation (quantization) of the analog quantity in Figure 1–1. Each value represented by a dot can be digitized by representing it as a digital code that consists of a series of 1s and 0s.</a:t>
            </a:r>
            <a:endParaRPr lang="en-US" altLang="zh-CN" dirty="0">
              <a:solidFill>
                <a:srgbClr val="000000"/>
              </a:solidFill>
              <a:latin typeface="Verdana" panose="020B0604030504040204"/>
              <a:ea typeface="+mj-ea"/>
              <a:cs typeface="MS PGothic" panose="020B0600070205080204" pitchFamily="34" charset="-128"/>
            </a:endParaRPr>
          </a:p>
        </p:txBody>
      </p:sp>
      <p:pic>
        <p:nvPicPr>
          <p:cNvPr id="21507" name="Picture 4" descr="AAGIGHM0.jpg"/>
          <p:cNvPicPr>
            <a:picLocks noChangeAspect="1"/>
          </p:cNvPicPr>
          <p:nvPr/>
        </p:nvPicPr>
        <p:blipFill>
          <a:blip r:embed="rId1"/>
          <a:stretch>
            <a:fillRect/>
          </a:stretch>
        </p:blipFill>
        <p:spPr>
          <a:xfrm>
            <a:off x="457200" y="1581150"/>
            <a:ext cx="8229600" cy="4210050"/>
          </a:xfrm>
          <a:prstGeom prst="rect">
            <a:avLst/>
          </a:prstGeom>
          <a:noFill/>
          <a:ln w="9525">
            <a:noFill/>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3971"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23850" y="5535613"/>
            <a:ext cx="87439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1.24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Displays of the same waveform having a </a:t>
            </a:r>
            <a:r>
              <a:rPr kumimoji="1" lang="en-US" altLang="zh-CN" sz="24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dc component</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3973" name="Picture 4" descr="AAGIGJH0"/>
          <p:cNvPicPr>
            <a:picLocks noChangeAspect="1"/>
          </p:cNvPicPr>
          <p:nvPr/>
        </p:nvPicPr>
        <p:blipFill>
          <a:blip r:embed="rId1"/>
          <a:stretch>
            <a:fillRect/>
          </a:stretch>
        </p:blipFill>
        <p:spPr>
          <a:xfrm>
            <a:off x="74613" y="1125538"/>
            <a:ext cx="8993187" cy="3452812"/>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4" name="Picture 4" descr="AAGIGJG0"/>
          <p:cNvPicPr>
            <a:picLocks noChangeAspect="1"/>
          </p:cNvPicPr>
          <p:nvPr/>
        </p:nvPicPr>
        <p:blipFill>
          <a:blip r:embed="rId1"/>
          <a:stretch>
            <a:fillRect/>
          </a:stretch>
        </p:blipFill>
        <p:spPr>
          <a:xfrm>
            <a:off x="2555875" y="846138"/>
            <a:ext cx="4508500" cy="4519612"/>
          </a:xfrm>
          <a:prstGeom prst="rect">
            <a:avLst/>
          </a:prstGeom>
          <a:noFill/>
          <a:ln w="9525">
            <a:noFill/>
          </a:ln>
        </p:spPr>
      </p:pic>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4996"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694363"/>
            <a:ext cx="867251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An oscilloscope voltage </a:t>
            </a:r>
            <a:r>
              <a:rPr kumimoji="1" lang="en-US" altLang="zh-CN" sz="24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probe</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Used with permission from Tektronix, </a:t>
            </a:r>
            <a:r>
              <a:rPr kumimoji="1" lang="en-US" altLang="zh-CN" sz="2400" b="0" i="0" u="none" strike="noStrike" kern="0" cap="none" spc="0" normalizeH="0" baseline="0" noProof="0" dirty="0" err="1">
                <a:ln>
                  <a:noFill/>
                </a:ln>
                <a:solidFill>
                  <a:schemeClr val="tx2"/>
                </a:solidFill>
                <a:effectLst/>
                <a:uLnTx/>
                <a:uFillTx/>
                <a:latin typeface="+mj-lt"/>
                <a:ea typeface="宋体" panose="02010600030101010101" pitchFamily="2" charset="-122"/>
                <a:cs typeface="+mj-cs"/>
              </a:rPr>
              <a:t>Inc</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7043"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4868863"/>
            <a:ext cx="8672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Probe compensation conditions.</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7045" name="Picture 4" descr="AAGIGJF0"/>
          <p:cNvPicPr>
            <a:picLocks noChangeAspect="1"/>
          </p:cNvPicPr>
          <p:nvPr/>
        </p:nvPicPr>
        <p:blipFill>
          <a:blip r:embed="rId1"/>
          <a:stretch>
            <a:fillRect/>
          </a:stretch>
        </p:blipFill>
        <p:spPr>
          <a:xfrm>
            <a:off x="265113" y="1628775"/>
            <a:ext cx="8612187" cy="2259013"/>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89091"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6207125"/>
            <a:ext cx="8672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Probe compensation conditions.</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89093" name="Picture 4" descr="AAGIGJE0"/>
          <p:cNvPicPr>
            <a:picLocks noChangeAspect="1"/>
          </p:cNvPicPr>
          <p:nvPr/>
        </p:nvPicPr>
        <p:blipFill>
          <a:blip r:embed="rId1"/>
          <a:stretch>
            <a:fillRect/>
          </a:stretch>
        </p:blipFill>
        <p:spPr>
          <a:xfrm>
            <a:off x="1616075" y="779463"/>
            <a:ext cx="5911850" cy="5297487"/>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0115"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734050"/>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Typical </a:t>
            </a:r>
            <a:r>
              <a:rPr kumimoji="1" lang="en-US" altLang="zh-CN" sz="2400" b="1" i="0" u="none" strike="noStrike" kern="0" cap="none" spc="0" normalizeH="0" baseline="0" noProof="0" dirty="0">
                <a:ln>
                  <a:noFill/>
                </a:ln>
                <a:solidFill>
                  <a:srgbClr val="0066FF"/>
                </a:solidFill>
                <a:effectLst/>
                <a:uLnTx/>
                <a:uFillTx/>
                <a:latin typeface="+mj-lt"/>
                <a:ea typeface="宋体" panose="02010600030101010101" pitchFamily="2" charset="-122"/>
                <a:cs typeface="+mj-cs"/>
              </a:rPr>
              <a:t>logic analyzer</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 Used with permission from Tektronix, Inc.</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0117" name="Picture 4" descr="fg01_04200"/>
          <p:cNvPicPr>
            <a:picLocks noChangeAspect="1"/>
          </p:cNvPicPr>
          <p:nvPr/>
        </p:nvPicPr>
        <p:blipFill>
          <a:blip r:embed="rId1"/>
          <a:stretch>
            <a:fillRect/>
          </a:stretch>
        </p:blipFill>
        <p:spPr>
          <a:xfrm>
            <a:off x="1192213" y="80963"/>
            <a:ext cx="6757987" cy="5364162"/>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1139"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919788"/>
            <a:ext cx="8672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Simplified block diagram of a logic analyzer.</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1141" name="Picture 4" descr="AAGIGJK0"/>
          <p:cNvPicPr>
            <a:picLocks noChangeAspect="1"/>
          </p:cNvPicPr>
          <p:nvPr/>
        </p:nvPicPr>
        <p:blipFill>
          <a:blip r:embed="rId1"/>
          <a:stretch>
            <a:fillRect/>
          </a:stretch>
        </p:blipFill>
        <p:spPr>
          <a:xfrm>
            <a:off x="341313" y="260350"/>
            <a:ext cx="8459787" cy="4548188"/>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2163"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919788"/>
            <a:ext cx="8672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rPr>
              <a:t>Two logic analyzer display modes.</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2165" name="Picture 4" descr="AAGIGJJ0"/>
          <p:cNvPicPr>
            <a:picLocks noChangeAspect="1"/>
          </p:cNvPicPr>
          <p:nvPr/>
        </p:nvPicPr>
        <p:blipFill>
          <a:blip r:embed="rId1"/>
          <a:stretch>
            <a:fillRect/>
          </a:stretch>
        </p:blipFill>
        <p:spPr>
          <a:xfrm>
            <a:off x="227013" y="188913"/>
            <a:ext cx="8688387" cy="414337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4211"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734050"/>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A typical multichannel logic analyzer probe. Used with permission from Tektronix, Inc.</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4213" name="Picture 4" descr="AAGIGJI0"/>
          <p:cNvPicPr>
            <a:picLocks noChangeAspect="1"/>
          </p:cNvPicPr>
          <p:nvPr/>
        </p:nvPicPr>
        <p:blipFill>
          <a:blip r:embed="rId1"/>
          <a:stretch>
            <a:fillRect/>
          </a:stretch>
        </p:blipFill>
        <p:spPr>
          <a:xfrm>
            <a:off x="1857375" y="4763"/>
            <a:ext cx="5427663" cy="5440362"/>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6259"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734050"/>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Typical </a:t>
            </a:r>
            <a:r>
              <a:rPr kumimoji="1" lang="en-US" altLang="zh-CN" sz="2400" b="1" i="0" u="none" strike="noStrike" kern="1200" cap="none" spc="0" normalizeH="0" baseline="0" noProof="0" dirty="0">
                <a:ln>
                  <a:noFill/>
                </a:ln>
                <a:solidFill>
                  <a:srgbClr val="0066FF"/>
                </a:solidFill>
                <a:effectLst/>
                <a:uLnTx/>
                <a:uFillTx/>
                <a:latin typeface="+mj-lt"/>
                <a:ea typeface="宋体" panose="02010600030101010101" pitchFamily="2" charset="-122"/>
                <a:cs typeface="+mj-cs"/>
              </a:rPr>
              <a:t>signal generators</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 Used with permission from Tektronix, Inc.</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6261" name="Picture 4" descr="fg01_04600"/>
          <p:cNvPicPr>
            <a:picLocks noChangeAspect="1"/>
          </p:cNvPicPr>
          <p:nvPr/>
        </p:nvPicPr>
        <p:blipFill>
          <a:blip r:embed="rId1"/>
          <a:stretch>
            <a:fillRect/>
          </a:stretch>
        </p:blipFill>
        <p:spPr>
          <a:xfrm>
            <a:off x="231775" y="1773238"/>
            <a:ext cx="8680450" cy="253047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98307"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734050"/>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1.25 </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Typical </a:t>
            </a:r>
            <a:r>
              <a:rPr kumimoji="1" lang="en-US" altLang="zh-CN" sz="2400" b="0" i="0" u="none" strike="noStrike" kern="1200" cap="none" spc="0" normalizeH="0" baseline="0" noProof="0" dirty="0" err="1" smtClean="0">
                <a:ln>
                  <a:noFill/>
                </a:ln>
                <a:solidFill>
                  <a:schemeClr val="tx2"/>
                </a:solidFill>
                <a:effectLst/>
                <a:uLnTx/>
                <a:uFillTx/>
                <a:latin typeface="+mj-lt"/>
                <a:ea typeface="宋体" panose="02010600030101010101" pitchFamily="2" charset="-122"/>
                <a:cs typeface="+mj-cs"/>
              </a:rPr>
              <a:t>multimeter</a:t>
            </a:r>
            <a:r>
              <a:rPr kumimoji="1" lang="en-US" altLang="zh-CN" sz="2400" b="0" i="0" u="none" strike="noStrike" kern="1200" cap="none" spc="0" normalizeH="0" baseline="0" noProof="0" dirty="0" smtClean="0">
                <a:ln>
                  <a:noFill/>
                </a:ln>
                <a:solidFill>
                  <a:schemeClr val="tx2"/>
                </a:solidFill>
                <a:effectLst/>
                <a:uLnTx/>
                <a:uFillTx/>
                <a:latin typeface="+mj-lt"/>
                <a:ea typeface="宋体" panose="02010600030101010101" pitchFamily="2" charset="-122"/>
                <a:cs typeface="+mj-cs"/>
              </a:rPr>
              <a:t>. </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Used with permission from Tektronix, Inc.</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98309" name="Picture 4" descr="fg01_04700"/>
          <p:cNvPicPr>
            <a:picLocks noChangeAspect="1"/>
          </p:cNvPicPr>
          <p:nvPr/>
        </p:nvPicPr>
        <p:blipFill>
          <a:blip r:embed="rId1"/>
          <a:stretch>
            <a:fillRect/>
          </a:stretch>
        </p:blipFill>
        <p:spPr>
          <a:xfrm>
            <a:off x="196850" y="-7937"/>
            <a:ext cx="8748713" cy="46609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9" name="Rectangle 3"/>
          <p:cNvSpPr>
            <a:spLocks noGrp="1" noChangeArrowheads="1"/>
          </p:cNvSpPr>
          <p:nvPr>
            <p:ph type="title"/>
          </p:nvPr>
        </p:nvSpPr>
        <p:spPr>
          <a:xfrm>
            <a:off x="539750" y="150813"/>
            <a:ext cx="8447088" cy="769938"/>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Introduction</a:t>
            </a:r>
            <a:endParaRPr kumimoji="1" lang="zh-CN" altLang="en-US" sz="4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62826" name="Text Box 10"/>
          <p:cNvSpPr txBox="1">
            <a:spLocks noChangeArrowheads="1"/>
          </p:cNvSpPr>
          <p:nvPr/>
        </p:nvSpPr>
        <p:spPr bwMode="auto">
          <a:xfrm>
            <a:off x="611188" y="908050"/>
            <a:ext cx="8137525" cy="5448300"/>
          </a:xfrm>
          <a:prstGeom prst="rect">
            <a:avLst/>
          </a:prstGeom>
          <a:noFill/>
          <a:ln>
            <a:noFill/>
          </a:ln>
          <a:effectLst/>
          <a:extLst>
            <a:ext uri="{909E8E84-426E-40DD-AFC4-6F175D3DCCD1}">
              <a14:hiddenFill xmlns:a14="http://schemas.microsoft.com/office/drawing/2010/main">
                <a:gradFill rotWithShape="0">
                  <a:gsLst>
                    <a:gs pos="0">
                      <a:srgbClr val="F8F8F8"/>
                    </a:gs>
                    <a:gs pos="100000">
                      <a:schemeClr val="accent1"/>
                    </a:gs>
                  </a:gsLst>
                  <a:path path="shape">
                    <a:fillToRect l="50000" t="50000" r="50000" b="50000"/>
                  </a:path>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marR="0" defTabSz="914400" eaLnBrk="1" hangingPunct="1">
              <a:spcBef>
                <a:spcPct val="50000"/>
              </a:spcBef>
              <a:buClrTx/>
              <a:buSzTx/>
              <a:buFontTx/>
              <a:buNone/>
              <a:defRPr/>
            </a:pPr>
            <a:r>
              <a:rPr kumimoji="1" lang="en-US" altLang="zh-CN" sz="29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Digital circuits, processing discrete information, are found in an astonishingly wide rang of electronic systems.   They have provided  system designers with more  functions   contained   in  </a:t>
            </a:r>
            <a:r>
              <a:rPr kumimoji="1" lang="en-US" altLang="zh-CN" sz="2900" b="1" kern="1200" cap="none" spc="0" normalizeH="0" baseline="0" noProof="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less space</a:t>
            </a:r>
            <a:r>
              <a:rPr kumimoji="1" lang="en-US" altLang="zh-CN" sz="29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thereby </a:t>
            </a:r>
            <a:r>
              <a:rPr kumimoji="1" lang="en-US" altLang="zh-CN" sz="2900" b="1" kern="1200" cap="none" spc="0" normalizeH="0" baseline="0" noProof="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improving   system   reliability</a:t>
            </a:r>
            <a:r>
              <a:rPr kumimoji="1" lang="en-US" altLang="zh-CN" sz="29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and   </a:t>
            </a:r>
            <a:r>
              <a:rPr kumimoji="1" lang="en-US" altLang="zh-CN" sz="2900" b="1" kern="1200" cap="none" spc="0" normalizeH="0" baseline="0" noProof="0" dirty="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increasing speed</a:t>
            </a:r>
            <a:r>
              <a:rPr kumimoji="1" lang="en-US" altLang="zh-CN" sz="29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 Digital systems operate on numbers that represent some real logical or arithmetic function. It is  the  designer’s task to establish the relationship between the numbers and the task being performed. This chapter develops the use of numbers and how they represent real world conditions in digital system.</a:t>
            </a:r>
            <a:endParaRPr kumimoji="1" lang="en-US" altLang="zh-CN" sz="2900" b="1"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8" name="Rectangle 6"/>
          <p:cNvSpPr>
            <a:spLocks noChangeArrowheads="1"/>
          </p:cNvSpPr>
          <p:nvPr/>
        </p:nvSpPr>
        <p:spPr bwMode="auto">
          <a:xfrm>
            <a:off x="395288" y="106363"/>
            <a:ext cx="87360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Chapter 1</a:t>
            </a:r>
            <a:endParaRPr kumimoji="1" lang="en-US" altLang="zh-CN" sz="32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100355" name="内容占位符 1"/>
          <p:cNvSpPr>
            <a:spLocks noGrp="1"/>
          </p:cNvSpPr>
          <p:nvPr>
            <p:ph/>
          </p:nvPr>
        </p:nvSpPr>
        <p:spPr>
          <a:xfrm>
            <a:off x="468313" y="3429000"/>
            <a:ext cx="8424862" cy="576263"/>
          </a:xfrm>
          <a:ln/>
        </p:spPr>
        <p:txBody>
          <a:bodyPr vert="horz" wrap="square" lIns="91440" tIns="45720" rIns="91440" bIns="45720" anchor="t" anchorCtr="0"/>
          <a:p>
            <a:endParaRPr lang="zh-CN" altLang="en-US" dirty="0"/>
          </a:p>
        </p:txBody>
      </p:sp>
      <p:sp>
        <p:nvSpPr>
          <p:cNvPr id="7" name="Rectangle 2"/>
          <p:cNvSpPr txBox="1">
            <a:spLocks noChangeArrowheads="1"/>
          </p:cNvSpPr>
          <p:nvPr/>
        </p:nvSpPr>
        <p:spPr bwMode="auto">
          <a:xfrm>
            <a:off x="395288" y="5734050"/>
            <a:ext cx="8672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spAutoFit/>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Figure 1.26 </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Typical </a:t>
            </a:r>
            <a:r>
              <a:rPr kumimoji="1" lang="en-US" altLang="zh-CN" sz="2400" b="1" i="0" u="none" strike="noStrike" kern="1200" cap="none" spc="0" normalizeH="0" baseline="0" noProof="0" dirty="0" smtClean="0">
                <a:ln>
                  <a:noFill/>
                </a:ln>
                <a:solidFill>
                  <a:srgbClr val="0066FF"/>
                </a:solidFill>
                <a:effectLst/>
                <a:uLnTx/>
                <a:uFillTx/>
                <a:latin typeface="+mj-lt"/>
                <a:ea typeface="宋体" panose="02010600030101010101" pitchFamily="2" charset="-122"/>
                <a:cs typeface="+mj-cs"/>
              </a:rPr>
              <a:t>DC </a:t>
            </a:r>
            <a:r>
              <a:rPr kumimoji="1" lang="en-US" altLang="zh-CN" sz="2400" b="1" i="0" u="none" strike="noStrike" kern="1200" cap="none" spc="0" normalizeH="0" baseline="0" noProof="0" dirty="0">
                <a:ln>
                  <a:noFill/>
                </a:ln>
                <a:solidFill>
                  <a:srgbClr val="0066FF"/>
                </a:solidFill>
                <a:effectLst/>
                <a:uLnTx/>
                <a:uFillTx/>
                <a:latin typeface="+mj-lt"/>
                <a:ea typeface="宋体" panose="02010600030101010101" pitchFamily="2" charset="-122"/>
                <a:cs typeface="+mj-cs"/>
              </a:rPr>
              <a:t>power supplies</a:t>
            </a:r>
            <a:r>
              <a:rPr kumimoji="1" lang="en-US" altLang="zh-CN" sz="2400" b="0" i="0" u="none" strike="noStrike" kern="1200" cap="none" spc="0" normalizeH="0" baseline="0" noProof="0" dirty="0">
                <a:ln>
                  <a:noFill/>
                </a:ln>
                <a:solidFill>
                  <a:schemeClr val="tx2"/>
                </a:solidFill>
                <a:effectLst/>
                <a:uLnTx/>
                <a:uFillTx/>
                <a:latin typeface="+mj-lt"/>
                <a:ea typeface="宋体" panose="02010600030101010101" pitchFamily="2" charset="-122"/>
                <a:cs typeface="+mj-cs"/>
              </a:rPr>
              <a:t>. Courtesy of B+K Precision.®</a:t>
            </a:r>
            <a:endParaRPr kumimoji="1" lang="en-US" altLang="zh-CN" sz="2400" b="0" i="0" u="none" strike="noStrike" kern="0" cap="none" spc="0" normalizeH="0" baseline="0" noProof="0" dirty="0">
              <a:ln>
                <a:noFill/>
              </a:ln>
              <a:solidFill>
                <a:schemeClr val="tx2"/>
              </a:solidFill>
              <a:effectLst/>
              <a:uLnTx/>
              <a:uFillTx/>
              <a:latin typeface="+mj-lt"/>
              <a:ea typeface="宋体" panose="02010600030101010101" pitchFamily="2" charset="-122"/>
              <a:cs typeface="+mj-cs"/>
            </a:endParaRPr>
          </a:p>
        </p:txBody>
      </p:sp>
      <p:pic>
        <p:nvPicPr>
          <p:cNvPr id="100357" name="Picture 4" descr="AAGIGJN0"/>
          <p:cNvPicPr>
            <a:picLocks noChangeAspect="1"/>
          </p:cNvPicPr>
          <p:nvPr/>
        </p:nvPicPr>
        <p:blipFill>
          <a:blip r:embed="rId1"/>
          <a:stretch>
            <a:fillRect/>
          </a:stretch>
        </p:blipFill>
        <p:spPr>
          <a:xfrm>
            <a:off x="117475" y="2133600"/>
            <a:ext cx="8909050" cy="2112963"/>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a:spLocks noGrp="1"/>
          </p:cNvSpPr>
          <p:nvPr>
            <p:ph type="title"/>
          </p:nvPr>
        </p:nvSpPr>
        <p:spPr>
          <a:xfrm>
            <a:off x="517525" y="260350"/>
            <a:ext cx="8447088" cy="615950"/>
          </a:xfrm>
          <a:ln/>
        </p:spPr>
        <p:txBody>
          <a:bodyPr vert="horz" wrap="square" lIns="0" tIns="0" rIns="0" bIns="0" anchor="ctr" anchorCtr="0">
            <a:spAutoFit/>
          </a:bodyPr>
          <a:p>
            <a:pPr eaLnBrk="1" hangingPunct="1"/>
            <a:r>
              <a:rPr lang="en-US" altLang="zh-CN" sz="4000" b="1" dirty="0"/>
              <a:t>Homework</a:t>
            </a:r>
            <a:endParaRPr lang="en-US" altLang="zh-CN" sz="4000" b="1" dirty="0"/>
          </a:p>
        </p:txBody>
      </p:sp>
      <p:sp>
        <p:nvSpPr>
          <p:cNvPr id="78851" name="Rectangle 3"/>
          <p:cNvSpPr>
            <a:spLocks noGrp="1" noChangeArrowheads="1"/>
          </p:cNvSpPr>
          <p:nvPr>
            <p:ph type="body" sz="half" idx="1"/>
          </p:nvPr>
        </p:nvSpPr>
        <p:spPr>
          <a:xfrm>
            <a:off x="457200" y="1600200"/>
            <a:ext cx="8218488" cy="4554538"/>
          </a:xfrm>
        </p:spPr>
        <p:txBody>
          <a:bodyPr vert="horz" wrap="square" lIns="91440" tIns="45720" rIns="91440" bIns="45720" numCol="1" anchor="t" anchorCtr="0" compatLnSpc="1">
            <a:spAutoFit/>
          </a:bodyPr>
          <a:lstStyle/>
          <a:p>
            <a:pPr marL="533400" marR="0" lvl="0" indent="-5334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w"/>
              <a:defRPr/>
            </a:pP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1.1</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节：</a:t>
            </a: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1</a:t>
            </a:r>
            <a:endPar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533400" marR="0" lvl="0" indent="-5334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w"/>
              <a:defRPr/>
            </a:pP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1.2</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节：</a:t>
            </a:r>
            <a:endPar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a:pP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	5</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a:t>
            </a: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6</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a:t>
            </a:r>
            <a:endPar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a:pP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	8-11</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（波形特征）；</a:t>
            </a:r>
            <a:endPar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a:pP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	12</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a:t>
            </a:r>
            <a:r>
              <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13</a:t>
            </a:r>
            <a:r>
              <a:rPr kumimoji="1" lang="zh-CN" altLang="en-US"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rPr>
              <a:t> （串行传输）</a:t>
            </a:r>
            <a:endParaRPr kumimoji="1" lang="en-US" altLang="zh-CN" sz="5000" b="1" i="0" u="none" strike="noStrike" kern="0" cap="none" spc="0" normalizeH="0" baseline="0" noProof="0" dirty="0" smtClean="0">
              <a:ln>
                <a:noFill/>
              </a:ln>
              <a:solidFill>
                <a:schemeClr val="tx1"/>
              </a:solidFill>
              <a:effectLst/>
              <a:uLnTx/>
              <a:uFillTx/>
              <a:latin typeface="Comic Sans MS" panose="030F0702030302020204" pitchFamily="66" charset="0"/>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4" descr="n116"/>
          <p:cNvPicPr>
            <a:picLocks noChangeAspect="1"/>
          </p:cNvPicPr>
          <p:nvPr/>
        </p:nvPicPr>
        <p:blipFill>
          <a:blip r:embed="rId1"/>
          <a:stretch>
            <a:fillRect/>
          </a:stretch>
        </p:blipFill>
        <p:spPr>
          <a:xfrm>
            <a:off x="5435600" y="3716338"/>
            <a:ext cx="1719263" cy="2232025"/>
          </a:xfrm>
          <a:prstGeom prst="rect">
            <a:avLst/>
          </a:prstGeom>
          <a:noFill/>
          <a:ln w="9525">
            <a:noFill/>
          </a:ln>
        </p:spPr>
      </p:pic>
      <p:sp>
        <p:nvSpPr>
          <p:cNvPr id="103427" name="WordArt 5"/>
          <p:cNvSpPr>
            <a:spLocks noTextEdit="1"/>
          </p:cNvSpPr>
          <p:nvPr/>
        </p:nvSpPr>
        <p:spPr>
          <a:xfrm>
            <a:off x="2195513" y="2060575"/>
            <a:ext cx="5040312" cy="1439863"/>
          </a:xfrm>
          <a:prstGeom prst="rect">
            <a:avLst/>
          </a:prstGeom>
        </p:spPr>
        <p:txBody>
          <a:bodyPr wrap="none" fromWordArt="1">
            <a:prstTxWarp prst="textDeflateBottom">
              <a:avLst>
                <a:gd name="adj" fmla="val 53125"/>
              </a:avLst>
            </a:prstTxWarp>
            <a:normAutofit/>
          </a:bodyPr>
          <a:p>
            <a:pPr algn="ctr"/>
            <a:r>
              <a:rPr lang="zh-CN" altLang="en-US" sz="5400" b="1" spc="-540">
                <a:ln w="12700" cap="flat" cmpd="sng">
                  <a:solidFill>
                    <a:srgbClr val="99CC00"/>
                  </a:solidFill>
                  <a:prstDash val="solid"/>
                  <a:headEnd type="none" w="med" len="med"/>
                  <a:tailEnd type="none" w="med" len="med"/>
                </a:ln>
                <a:solidFill>
                  <a:schemeClr val="accent2"/>
                </a:solidFill>
                <a:effectLst>
                  <a:outerShdw dist="125724" dir="18900000" algn="ctr" rotWithShape="0">
                    <a:srgbClr val="000099"/>
                  </a:outerShdw>
                </a:effectLst>
                <a:latin typeface="方正舒体" panose="02010601030101010101" charset="-122"/>
                <a:ea typeface="方正舒体" panose="02010601030101010101" charset="-122"/>
              </a:rPr>
              <a:t>TO BE CONTINUED</a:t>
            </a:r>
            <a:endParaRPr lang="zh-CN" altLang="en-US" sz="5400" b="1" spc="-540">
              <a:ln w="12700" cap="flat" cmpd="sng">
                <a:solidFill>
                  <a:srgbClr val="99CC00"/>
                </a:solidFill>
                <a:prstDash val="solid"/>
                <a:headEnd type="none" w="med" len="med"/>
                <a:tailEnd type="none" w="med" len="med"/>
              </a:ln>
              <a:solidFill>
                <a:schemeClr val="accent2"/>
              </a:solidFill>
              <a:effectLst>
                <a:outerShdw dist="125724" dir="18900000" algn="ctr" rotWithShape="0">
                  <a:srgbClr val="000099"/>
                </a:outerShdw>
              </a:effectLst>
              <a:latin typeface="方正舒体" panose="02010601030101010101" charset="-122"/>
              <a:ea typeface="方正舒体" panose="0201060103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Grp="1" noChangeArrowheads="1"/>
          </p:cNvSpPr>
          <p:nvPr>
            <p:ph type="title"/>
          </p:nvPr>
        </p:nvSpPr>
        <p:spPr>
          <a:xfrm>
            <a:off x="468313" y="477838"/>
            <a:ext cx="8447088" cy="708025"/>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1.1  Digital and Analog Quantities</a:t>
            </a:r>
            <a:endPar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2" name="内容占位符 1"/>
          <p:cNvSpPr>
            <a:spLocks noGrp="1"/>
          </p:cNvSpPr>
          <p:nvPr>
            <p:ph idx="1"/>
          </p:nvPr>
        </p:nvSpPr>
        <p:spPr>
          <a:xfrm>
            <a:off x="488950" y="1484313"/>
            <a:ext cx="8331200" cy="4746625"/>
          </a:xfrm>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w"/>
              <a:defRPr/>
            </a:pPr>
            <a:r>
              <a:rPr kumimoji="1" lang="en-US" altLang="zh-CN" sz="36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Continuous</a:t>
            </a:r>
            <a:r>
              <a:rPr kumimoji="1" lang="en-US" altLang="zh-CN" sz="3600" b="0" i="0" u="none" strike="noStrike" kern="0" cap="none" spc="0" normalizeH="0" baseline="0" noProof="0" dirty="0">
                <a:ln>
                  <a:noFill/>
                </a:ln>
                <a:solidFill>
                  <a:schemeClr val="tx1"/>
                </a:solidFill>
                <a:effectLst/>
                <a:uLnTx/>
                <a:uFillTx/>
                <a:latin typeface="+mn-lt"/>
                <a:ea typeface="+mn-ea"/>
                <a:cs typeface="+mn-cs"/>
              </a:rPr>
              <a:t>: Without breaks, smooth, no interruptions; a range of values forming a line or curve without gaps or discontinuities</a:t>
            </a:r>
            <a:endParaRPr kumimoji="1" lang="en-US" altLang="zh-CN" sz="3600" b="0"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Char char="w"/>
              <a:defRPr/>
            </a:pPr>
            <a:r>
              <a:rPr kumimoji="1" lang="en-US" altLang="zh-CN" sz="3600" b="1" i="0" u="none" strike="noStrike" kern="0" cap="none" spc="0" normalizeH="0" baseline="0" noProof="0" dirty="0">
                <a:ln>
                  <a:noFill/>
                </a:ln>
                <a:solidFill>
                  <a:schemeClr val="accent2"/>
                </a:solidFill>
                <a:effectLst>
                  <a:outerShdw blurRad="38100" dist="38100" dir="2700000" algn="tl">
                    <a:srgbClr val="C0C0C0"/>
                  </a:outerShdw>
                </a:effectLst>
                <a:uLnTx/>
                <a:uFillTx/>
                <a:latin typeface="+mn-lt"/>
                <a:ea typeface="+mn-ea"/>
                <a:cs typeface="+mn-cs"/>
              </a:rPr>
              <a:t>Discrete</a:t>
            </a:r>
            <a:r>
              <a:rPr kumimoji="1" lang="en-US" altLang="zh-CN" sz="3600" b="0" i="0" u="none" strike="noStrike" kern="0" cap="none" spc="0" normalizeH="0" baseline="0" noProof="0" dirty="0">
                <a:ln>
                  <a:noFill/>
                </a:ln>
                <a:solidFill>
                  <a:schemeClr val="tx1"/>
                </a:solidFill>
                <a:effectLst/>
                <a:uLnTx/>
                <a:uFillTx/>
                <a:latin typeface="+mn-lt"/>
                <a:ea typeface="+mn-ea"/>
                <a:cs typeface="+mn-cs"/>
              </a:rPr>
              <a:t>: Broken down into pieces; opposite   of  continuous; a single part or point that can unambiguously be defined</a:t>
            </a:r>
            <a:endParaRPr kumimoji="1" lang="en-US" altLang="zh-CN" sz="36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w"/>
              <a:defRPr/>
            </a:pPr>
            <a:endParaRPr kumimoji="1" lang="zh-CN" altLang="en-US" sz="3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5" name="Rectangle 3"/>
          <p:cNvSpPr>
            <a:spLocks noGrp="1" noChangeArrowheads="1"/>
          </p:cNvSpPr>
          <p:nvPr>
            <p:ph idx="1"/>
          </p:nvPr>
        </p:nvSpPr>
        <p:spPr>
          <a:xfrm>
            <a:off x="468313" y="981075"/>
            <a:ext cx="8351838" cy="5740400"/>
          </a:xfrm>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1440" tIns="45720" rIns="91440" bIns="45720" numCol="1" anchor="t" anchorCtr="0" compatLnSpc="1">
            <a:spAutoFit/>
          </a:bodyPr>
          <a:lstStyle/>
          <a:p>
            <a:pPr marL="342900" marR="0" lvl="0" indent="-34290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w"/>
              <a:defRPr/>
            </a:pPr>
            <a:r>
              <a:rPr kumimoji="1" lang="en-US" altLang="zh-CN" sz="35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Analog</a:t>
            </a:r>
            <a:r>
              <a:rPr kumimoji="1" lang="en-US" altLang="zh-CN" sz="3500" b="0"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3300" b="0" i="0" u="none" strike="noStrike" kern="0" cap="none" spc="0" normalizeH="0" baseline="0" noProof="0" dirty="0" smtClean="0">
                <a:ln>
                  <a:noFill/>
                </a:ln>
                <a:solidFill>
                  <a:schemeClr val="tx1"/>
                </a:solidFill>
                <a:effectLst/>
                <a:uLnTx/>
                <a:uFillTx/>
                <a:latin typeface="+mn-lt"/>
                <a:ea typeface="+mn-ea"/>
                <a:cs typeface="+mn-cs"/>
              </a:rPr>
              <a:t> Refer  to something that is analogous, has a likeness,   or  is  similar to  something  else.  </a:t>
            </a:r>
            <a:r>
              <a:rPr kumimoji="1" lang="en-US" altLang="zh-CN" sz="3300" b="0" i="0" u="none" strike="noStrike" kern="0" cap="none" spc="0" normalizeH="0" baseline="0" noProof="0" dirty="0" smtClean="0">
                <a:ln>
                  <a:noFill/>
                </a:ln>
                <a:solidFill>
                  <a:srgbClr val="FF3300"/>
                </a:solidFill>
                <a:effectLst/>
                <a:uLnTx/>
                <a:uFillTx/>
                <a:latin typeface="+mn-lt"/>
                <a:ea typeface="+mn-ea"/>
                <a:cs typeface="+mn-cs"/>
              </a:rPr>
              <a:t>Analog electronic signals are  continuous,  whereas  voltage, current, or some other electrical parameter is used to represent a physical parameter</a:t>
            </a:r>
            <a:r>
              <a:rPr kumimoji="1" lang="en-US" altLang="zh-CN" sz="3300" b="0" i="0" u="none" strike="noStrike" kern="0" cap="none" spc="0" normalizeH="0" baseline="0" noProof="0" dirty="0" smtClean="0">
                <a:ln>
                  <a:noFill/>
                </a:ln>
                <a:solidFill>
                  <a:schemeClr val="tx1"/>
                </a:solidFill>
                <a:effectLst/>
                <a:uLnTx/>
                <a:uFillTx/>
                <a:latin typeface="+mn-lt"/>
                <a:ea typeface="+mn-ea"/>
                <a:cs typeface="+mn-cs"/>
              </a:rPr>
              <a:t>. For instance, voltage changes may represent changes in temperature.</a:t>
            </a:r>
            <a:endParaRPr kumimoji="1" lang="en-US" altLang="zh-CN" sz="33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Tx/>
              <a:buFont typeface="Wingdings" panose="05000000000000000000" pitchFamily="2" charset="2"/>
              <a:buChar char="w"/>
              <a:defRPr/>
            </a:pPr>
            <a:r>
              <a:rPr kumimoji="1" lang="en-US" altLang="zh-CN" sz="3500" b="1" i="0" u="none" strike="noStrike" kern="0" cap="none" spc="0" normalizeH="0" baseline="0" noProof="0" dirty="0" smtClean="0">
                <a:ln>
                  <a:noFill/>
                </a:ln>
                <a:solidFill>
                  <a:schemeClr val="accent2"/>
                </a:solidFill>
                <a:effectLst>
                  <a:outerShdw blurRad="38100" dist="38100" dir="2700000" algn="tl">
                    <a:srgbClr val="C0C0C0"/>
                  </a:outerShdw>
                </a:effectLst>
                <a:uLnTx/>
                <a:uFillTx/>
                <a:latin typeface="+mn-lt"/>
                <a:ea typeface="+mn-ea"/>
                <a:cs typeface="+mn-cs"/>
              </a:rPr>
              <a:t>Digital</a:t>
            </a:r>
            <a:r>
              <a:rPr kumimoji="1" lang="en-US" altLang="zh-CN" sz="3500" b="0" i="0" u="none" strike="noStrike" kern="0" cap="none" spc="0" normalizeH="0" baseline="0" noProof="0" dirty="0" smtClean="0">
                <a:ln>
                  <a:noFill/>
                </a:ln>
                <a:solidFill>
                  <a:schemeClr val="tx1"/>
                </a:solidFill>
                <a:effectLst/>
                <a:uLnTx/>
                <a:uFillTx/>
                <a:latin typeface="+mn-lt"/>
                <a:ea typeface="+mn-ea"/>
                <a:cs typeface="+mn-cs"/>
              </a:rPr>
              <a:t>:</a:t>
            </a:r>
            <a:r>
              <a:rPr kumimoji="1" lang="en-US" altLang="zh-CN" sz="3300" b="0" i="0" u="none" strike="noStrike" kern="0" cap="none" spc="0" normalizeH="0" baseline="0" noProof="0" dirty="0" smtClean="0">
                <a:ln>
                  <a:noFill/>
                </a:ln>
                <a:solidFill>
                  <a:schemeClr val="tx1"/>
                </a:solidFill>
                <a:effectLst/>
                <a:uLnTx/>
                <a:uFillTx/>
                <a:latin typeface="+mn-lt"/>
                <a:ea typeface="+mn-ea"/>
                <a:cs typeface="+mn-cs"/>
              </a:rPr>
              <a:t>   Refer  to  digits  or  numbers in   any   radix;  digital electronics usually involves binary or base-2 number  systems.  Digital  signals  are  discrete,  not continuous</a:t>
            </a:r>
            <a:endParaRPr kumimoji="1" lang="en-US" altLang="zh-CN" sz="33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95238" name="Rectangle 6"/>
          <p:cNvSpPr>
            <a:spLocks noGrp="1" noChangeArrowheads="1"/>
          </p:cNvSpPr>
          <p:nvPr>
            <p:ph type="title"/>
          </p:nvPr>
        </p:nvSpPr>
        <p:spPr>
          <a:xfrm>
            <a:off x="468313" y="188913"/>
            <a:ext cx="8447088" cy="708025"/>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1.1 </a:t>
            </a:r>
            <a:r>
              <a:rPr kumimoji="1" lang="en-US" altLang="zh-CN"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Digital and Analog Quantities</a:t>
            </a:r>
            <a:endPar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6" name="Rectangle 6"/>
          <p:cNvSpPr>
            <a:spLocks noGrp="1" noChangeArrowheads="1"/>
          </p:cNvSpPr>
          <p:nvPr>
            <p:ph type="title"/>
          </p:nvPr>
        </p:nvSpPr>
        <p:spPr>
          <a:xfrm>
            <a:off x="468313" y="188913"/>
            <a:ext cx="8447088" cy="708025"/>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1.1 </a:t>
            </a:r>
            <a:r>
              <a:rPr kumimoji="1" lang="en-US" altLang="zh-CN"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Digital and Analog Quantities</a:t>
            </a:r>
            <a:endPar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pic>
        <p:nvPicPr>
          <p:cNvPr id="28675" name="Picture 8" descr="76"/>
          <p:cNvPicPr>
            <a:picLocks noChangeAspect="1"/>
          </p:cNvPicPr>
          <p:nvPr>
            <p:ph idx="1"/>
          </p:nvPr>
        </p:nvPicPr>
        <p:blipFill>
          <a:blip r:embed="rId1"/>
          <a:srcRect/>
          <a:stretch>
            <a:fillRect/>
          </a:stretch>
        </p:blipFill>
        <p:spPr>
          <a:xfrm>
            <a:off x="539750" y="1185863"/>
            <a:ext cx="8018463" cy="3467100"/>
          </a:xfrm>
          <a:ln w="9525"/>
        </p:spPr>
      </p:pic>
      <p:sp>
        <p:nvSpPr>
          <p:cNvPr id="28676" name="Text Box 10"/>
          <p:cNvSpPr txBox="1"/>
          <p:nvPr/>
        </p:nvSpPr>
        <p:spPr>
          <a:xfrm>
            <a:off x="1331913" y="5445125"/>
            <a:ext cx="6264275" cy="4572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FontTx/>
              <a:buNone/>
            </a:pPr>
            <a:endParaRPr lang="zh-CN" altLang="en-US" sz="2400" dirty="0"/>
          </a:p>
        </p:txBody>
      </p:sp>
      <p:sp>
        <p:nvSpPr>
          <p:cNvPr id="28677" name="Text Box 11"/>
          <p:cNvSpPr txBox="1"/>
          <p:nvPr/>
        </p:nvSpPr>
        <p:spPr>
          <a:xfrm>
            <a:off x="1116013" y="5057775"/>
            <a:ext cx="6985000" cy="13239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FontTx/>
              <a:buNone/>
            </a:pPr>
            <a:r>
              <a:rPr lang="en-US" altLang="zh-CN" b="1" dirty="0"/>
              <a:t>V</a:t>
            </a:r>
            <a:r>
              <a:rPr lang="en-US" altLang="zh-CN" b="1" baseline="-25000" dirty="0"/>
              <a:t>c</a:t>
            </a:r>
            <a:r>
              <a:rPr lang="en-US" altLang="zh-CN" b="1" dirty="0"/>
              <a:t>(0)=0V,   Initial voltage at  t</a:t>
            </a:r>
            <a:r>
              <a:rPr lang="en-US" altLang="zh-CN" b="1" baseline="-25000" dirty="0"/>
              <a:t>0  </a:t>
            </a:r>
            <a:r>
              <a:rPr lang="en-US" altLang="zh-CN" b="1" dirty="0"/>
              <a:t>is 0V</a:t>
            </a:r>
            <a:endParaRPr lang="en-US" altLang="zh-CN" b="1" dirty="0"/>
          </a:p>
          <a:p>
            <a:pPr marL="0" lvl="0" indent="0" algn="ctr" eaLnBrk="1" hangingPunct="1">
              <a:spcBef>
                <a:spcPct val="50000"/>
              </a:spcBef>
              <a:buClrTx/>
              <a:buFontTx/>
              <a:buNone/>
            </a:pPr>
            <a:r>
              <a:rPr lang="en-US" altLang="zh-CN" b="1" dirty="0"/>
              <a:t>V</a:t>
            </a:r>
            <a:r>
              <a:rPr lang="en-US" altLang="zh-CN" b="1" baseline="-25000" dirty="0"/>
              <a:t>c</a:t>
            </a:r>
            <a:r>
              <a:rPr lang="en-US" altLang="zh-CN" b="1" dirty="0"/>
              <a:t>=V</a:t>
            </a:r>
            <a:r>
              <a:rPr lang="en-US" altLang="zh-CN" b="1" baseline="-25000" dirty="0"/>
              <a:t>a</a:t>
            </a:r>
            <a:r>
              <a:rPr lang="en-US" altLang="zh-CN" b="1" dirty="0"/>
              <a:t>(1-e</a:t>
            </a:r>
            <a:r>
              <a:rPr lang="en-US" altLang="zh-CN" b="1" baseline="30000" dirty="0"/>
              <a:t>-t/RC</a:t>
            </a:r>
            <a:r>
              <a:rPr lang="en-US" altLang="zh-CN" b="1" dirty="0"/>
              <a:t>)</a:t>
            </a:r>
            <a:endParaRPr lang="en-US" altLang="zh-C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53" name="Rectangle 9"/>
          <p:cNvSpPr>
            <a:spLocks noGrp="1" noChangeArrowheads="1"/>
          </p:cNvSpPr>
          <p:nvPr>
            <p:ph type="title"/>
          </p:nvPr>
        </p:nvSpPr>
        <p:spPr>
          <a:xfrm>
            <a:off x="468313" y="188913"/>
            <a:ext cx="8447088" cy="708025"/>
          </a:xfrm>
        </p:spPr>
        <p:txBody>
          <a:bodyPr vert="horz" wrap="square" lIns="92075" tIns="46038" rIns="92075" bIns="4603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rPr>
              <a:t>1.1 </a:t>
            </a:r>
            <a:r>
              <a:rPr kumimoji="1" lang="en-US" altLang="zh-CN"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rPr>
              <a:t>Digital and Analog Quantities</a:t>
            </a:r>
            <a:endParaRPr kumimoji="1" lang="en-US" altLang="zh-CN" sz="40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j-lt"/>
              <a:ea typeface="+mj-ea"/>
              <a:cs typeface="+mj-cs"/>
            </a:endParaRPr>
          </a:p>
        </p:txBody>
      </p:sp>
      <p:pic>
        <p:nvPicPr>
          <p:cNvPr id="30723" name="Picture 11" descr="78"/>
          <p:cNvPicPr>
            <a:picLocks noChangeAspect="1"/>
          </p:cNvPicPr>
          <p:nvPr>
            <p:ph sz="half" idx="1"/>
          </p:nvPr>
        </p:nvPicPr>
        <p:blipFill>
          <a:blip r:embed="rId1"/>
          <a:srcRect/>
          <a:stretch>
            <a:fillRect/>
          </a:stretch>
        </p:blipFill>
        <p:spPr>
          <a:xfrm>
            <a:off x="539750" y="1287463"/>
            <a:ext cx="4465638" cy="2359025"/>
          </a:xfrm>
          <a:ln w="9525"/>
        </p:spPr>
      </p:pic>
      <p:pic>
        <p:nvPicPr>
          <p:cNvPr id="30724" name="Picture 13" descr="79"/>
          <p:cNvPicPr>
            <a:picLocks noChangeAspect="1"/>
          </p:cNvPicPr>
          <p:nvPr>
            <p:ph sz="quarter" idx="2"/>
          </p:nvPr>
        </p:nvPicPr>
        <p:blipFill>
          <a:blip r:embed="rId2"/>
          <a:srcRect/>
          <a:stretch>
            <a:fillRect/>
          </a:stretch>
        </p:blipFill>
        <p:spPr>
          <a:xfrm>
            <a:off x="538163" y="4064000"/>
            <a:ext cx="4521200" cy="2347913"/>
          </a:xfrm>
          <a:ln w="9525"/>
        </p:spPr>
      </p:pic>
      <p:pic>
        <p:nvPicPr>
          <p:cNvPr id="30725" name="Picture 15" descr="81"/>
          <p:cNvPicPr>
            <a:picLocks noChangeAspect="1"/>
          </p:cNvPicPr>
          <p:nvPr>
            <p:ph sz="quarter" idx="3"/>
          </p:nvPr>
        </p:nvPicPr>
        <p:blipFill>
          <a:blip r:embed="rId3"/>
          <a:srcRect/>
          <a:stretch>
            <a:fillRect/>
          </a:stretch>
        </p:blipFill>
        <p:spPr>
          <a:xfrm>
            <a:off x="5419725" y="1557338"/>
            <a:ext cx="3255963" cy="4924425"/>
          </a:xfrm>
          <a:ln w="9525"/>
        </p:spPr>
      </p:pic>
      <p:sp>
        <p:nvSpPr>
          <p:cNvPr id="30726" name="Text Box 17"/>
          <p:cNvSpPr txBox="1"/>
          <p:nvPr/>
        </p:nvSpPr>
        <p:spPr>
          <a:xfrm>
            <a:off x="935038" y="3671888"/>
            <a:ext cx="3600450" cy="3683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FontTx/>
              <a:buNone/>
            </a:pPr>
            <a:r>
              <a:rPr lang="en-US" altLang="zh-CN" sz="1800" b="1" dirty="0"/>
              <a:t>(a)  Analog  representation</a:t>
            </a:r>
            <a:endParaRPr lang="en-US" altLang="zh-CN" sz="1800" b="1" dirty="0"/>
          </a:p>
        </p:txBody>
      </p:sp>
      <p:sp>
        <p:nvSpPr>
          <p:cNvPr id="30727" name="Text Box 18"/>
          <p:cNvSpPr txBox="1"/>
          <p:nvPr/>
        </p:nvSpPr>
        <p:spPr>
          <a:xfrm>
            <a:off x="1187450" y="6334125"/>
            <a:ext cx="3097213" cy="3683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FontTx/>
              <a:buNone/>
            </a:pPr>
            <a:r>
              <a:rPr lang="en-US" altLang="zh-CN" sz="1800" b="1" dirty="0"/>
              <a:t>(b)      Discrete representation</a:t>
            </a:r>
            <a:endParaRPr lang="en-US" altLang="zh-CN" sz="1800" b="1" dirty="0"/>
          </a:p>
        </p:txBody>
      </p:sp>
      <p:sp>
        <p:nvSpPr>
          <p:cNvPr id="30728" name="Text Box 19"/>
          <p:cNvSpPr txBox="1"/>
          <p:nvPr/>
        </p:nvSpPr>
        <p:spPr>
          <a:xfrm>
            <a:off x="5219700" y="1217613"/>
            <a:ext cx="3816350" cy="33972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Tx/>
              <a:buFontTx/>
              <a:buNone/>
            </a:pPr>
            <a:r>
              <a:rPr lang="en-US" altLang="zh-CN" sz="1600" b="1" dirty="0"/>
              <a:t>Discrete voltage values for time interval</a:t>
            </a:r>
            <a:endParaRPr lang="en-US" altLang="zh-CN" sz="1600" b="1" dirty="0"/>
          </a:p>
        </p:txBody>
      </p:sp>
    </p:spTree>
  </p:cSld>
  <p:clrMapOvr>
    <a:masterClrMapping/>
  </p:clrMapOvr>
</p:sld>
</file>

<file path=ppt/theme/theme1.xml><?xml version="1.0" encoding="utf-8"?>
<a:theme xmlns:a="http://schemas.openxmlformats.org/drawingml/2006/main" name="SuperMapSONG">
  <a:themeElements>
    <a:clrScheme name="SuperMapSONG 2">
      <a:dk1>
        <a:srgbClr val="000000"/>
      </a:dk1>
      <a:lt1>
        <a:srgbClr val="E9E2B6"/>
      </a:lt1>
      <a:dk2>
        <a:srgbClr val="996600"/>
      </a:dk2>
      <a:lt2>
        <a:srgbClr val="786950"/>
      </a:lt2>
      <a:accent1>
        <a:srgbClr val="727DE0"/>
      </a:accent1>
      <a:accent2>
        <a:srgbClr val="D54F41"/>
      </a:accent2>
      <a:accent3>
        <a:srgbClr val="F2EED7"/>
      </a:accent3>
      <a:accent4>
        <a:srgbClr val="000000"/>
      </a:accent4>
      <a:accent5>
        <a:srgbClr val="BCBFED"/>
      </a:accent5>
      <a:accent6>
        <a:srgbClr val="C1473A"/>
      </a:accent6>
      <a:hlink>
        <a:srgbClr val="003300"/>
      </a:hlink>
      <a:folHlink>
        <a:srgbClr val="339933"/>
      </a:folHlink>
    </a:clrScheme>
    <a:fontScheme name="SuperMapSONG">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8F8F8"/>
            </a:gs>
            <a:gs pos="100000">
              <a:schemeClr val="accent1"/>
            </a:gs>
          </a:gsLst>
          <a:path path="rect">
            <a:fillToRect l="50000" t="50000" r="50000" b="50000"/>
          </a:path>
        </a:gradFill>
        <a:ln w="12700" cap="sq" cmpd="sng" algn="ctr">
          <a:noFill/>
          <a:prstDash val="solid"/>
          <a:round/>
          <a:headEnd type="none" w="med" len="med"/>
          <a:tailEnd type="none" w="med" len="med"/>
        </a:ln>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F8F8F8"/>
            </a:gs>
            <a:gs pos="100000">
              <a:schemeClr val="accent1"/>
            </a:gs>
          </a:gsLst>
          <a:path path="rect">
            <a:fillToRect l="50000" t="50000" r="50000" b="50000"/>
          </a:path>
        </a:gradFill>
        <a:ln w="12700" cap="sq" cmpd="sng" algn="ctr">
          <a:noFill/>
          <a:prstDash val="solid"/>
          <a:round/>
          <a:headEnd type="none" w="med" len="med"/>
          <a:tailEnd type="none" w="med" len="med"/>
        </a:ln>
        <a:scene3d>
          <a:camera prst="legacyObliqueTopRight"/>
          <a:lightRig rig="legacyFlat3" dir="b"/>
        </a:scene3d>
        <a:sp3d extrusionH="430200" prstMaterial="legacyMatte">
          <a:bevelT w="13500" h="13500" prst="angle"/>
          <a:bevelB w="13500" h="13500" prst="angle"/>
          <a:extrusionClr>
            <a:schemeClr val="accent1"/>
          </a:extrusionClr>
        </a:sp3d>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SuperMapSONG 1">
        <a:dk1>
          <a:srgbClr val="000000"/>
        </a:dk1>
        <a:lt1>
          <a:srgbClr val="EAEAEA"/>
        </a:lt1>
        <a:dk2>
          <a:srgbClr val="819E81"/>
        </a:dk2>
        <a:lt2>
          <a:srgbClr val="FFCC66"/>
        </a:lt2>
        <a:accent1>
          <a:srgbClr val="727DE0"/>
        </a:accent1>
        <a:accent2>
          <a:srgbClr val="D54F41"/>
        </a:accent2>
        <a:accent3>
          <a:srgbClr val="C1CCC1"/>
        </a:accent3>
        <a:accent4>
          <a:srgbClr val="C8C8C8"/>
        </a:accent4>
        <a:accent5>
          <a:srgbClr val="BCBFED"/>
        </a:accent5>
        <a:accent6>
          <a:srgbClr val="C1473A"/>
        </a:accent6>
        <a:hlink>
          <a:srgbClr val="003300"/>
        </a:hlink>
        <a:folHlink>
          <a:srgbClr val="663300"/>
        </a:folHlink>
      </a:clrScheme>
      <a:clrMap bg1="dk2" tx1="lt1" bg2="dk1" tx2="lt2" accent1="accent1" accent2="accent2" accent3="accent3" accent4="accent4" accent5="accent5" accent6="accent6" hlink="hlink" folHlink="folHlink"/>
    </a:extraClrScheme>
    <a:extraClrScheme>
      <a:clrScheme name="SuperMapSONG 2">
        <a:dk1>
          <a:srgbClr val="000000"/>
        </a:dk1>
        <a:lt1>
          <a:srgbClr val="E9E2B6"/>
        </a:lt1>
        <a:dk2>
          <a:srgbClr val="996600"/>
        </a:dk2>
        <a:lt2>
          <a:srgbClr val="786950"/>
        </a:lt2>
        <a:accent1>
          <a:srgbClr val="727DE0"/>
        </a:accent1>
        <a:accent2>
          <a:srgbClr val="D54F41"/>
        </a:accent2>
        <a:accent3>
          <a:srgbClr val="F2EED7"/>
        </a:accent3>
        <a:accent4>
          <a:srgbClr val="000000"/>
        </a:accent4>
        <a:accent5>
          <a:srgbClr val="BCBFED"/>
        </a:accent5>
        <a:accent6>
          <a:srgbClr val="C1473A"/>
        </a:accent6>
        <a:hlink>
          <a:srgbClr val="003300"/>
        </a:hlink>
        <a:folHlink>
          <a:srgbClr val="339933"/>
        </a:folHlink>
      </a:clrScheme>
      <a:clrMap bg1="lt1" tx1="dk1" bg2="lt2" tx2="dk2" accent1="accent1" accent2="accent2" accent3="accent3" accent4="accent4" accent5="accent5" accent6="accent6" hlink="hlink" folHlink="folHlink"/>
    </a:extraClrScheme>
    <a:extraClrScheme>
      <a:clrScheme name="SuperMapSONG 3">
        <a:dk1>
          <a:srgbClr val="000000"/>
        </a:dk1>
        <a:lt1>
          <a:srgbClr val="FFFFFF"/>
        </a:lt1>
        <a:dk2>
          <a:srgbClr val="000000"/>
        </a:dk2>
        <a:lt2>
          <a:srgbClr val="5F5F5F"/>
        </a:lt2>
        <a:accent1>
          <a:srgbClr val="CBCBCB"/>
        </a:accent1>
        <a:accent2>
          <a:srgbClr val="808080"/>
        </a:accent2>
        <a:accent3>
          <a:srgbClr val="FFFFFF"/>
        </a:accent3>
        <a:accent4>
          <a:srgbClr val="000000"/>
        </a:accent4>
        <a:accent5>
          <a:srgbClr val="E2E2E2"/>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uperMapSONG 4">
        <a:dk1>
          <a:srgbClr val="000000"/>
        </a:dk1>
        <a:lt1>
          <a:srgbClr val="EAEAEA"/>
        </a:lt1>
        <a:dk2>
          <a:srgbClr val="BC6262"/>
        </a:dk2>
        <a:lt2>
          <a:srgbClr val="FFCC66"/>
        </a:lt2>
        <a:accent1>
          <a:srgbClr val="727DE0"/>
        </a:accent1>
        <a:accent2>
          <a:srgbClr val="D54F41"/>
        </a:accent2>
        <a:accent3>
          <a:srgbClr val="DAB7B7"/>
        </a:accent3>
        <a:accent4>
          <a:srgbClr val="C8C8C8"/>
        </a:accent4>
        <a:accent5>
          <a:srgbClr val="BCBFED"/>
        </a:accent5>
        <a:accent6>
          <a:srgbClr val="C1473A"/>
        </a:accent6>
        <a:hlink>
          <a:srgbClr val="000066"/>
        </a:hlink>
        <a:folHlink>
          <a:srgbClr val="FFFF99"/>
        </a:folHlink>
      </a:clrScheme>
      <a:clrMap bg1="dk2" tx1="lt1" bg2="dk1" tx2="lt2" accent1="accent1" accent2="accent2" accent3="accent3" accent4="accent4" accent5="accent5" accent6="accent6" hlink="hlink" folHlink="folHlink"/>
    </a:extraClrScheme>
    <a:extraClrScheme>
      <a:clrScheme name="SuperMapSONG 5">
        <a:dk1>
          <a:srgbClr val="000000"/>
        </a:dk1>
        <a:lt1>
          <a:srgbClr val="EAEAEA"/>
        </a:lt1>
        <a:dk2>
          <a:srgbClr val="5C74A4"/>
        </a:dk2>
        <a:lt2>
          <a:srgbClr val="FFCC99"/>
        </a:lt2>
        <a:accent1>
          <a:srgbClr val="727DE0"/>
        </a:accent1>
        <a:accent2>
          <a:srgbClr val="D54F41"/>
        </a:accent2>
        <a:accent3>
          <a:srgbClr val="B5BCCF"/>
        </a:accent3>
        <a:accent4>
          <a:srgbClr val="C8C8C8"/>
        </a:accent4>
        <a:accent5>
          <a:srgbClr val="BCBFED"/>
        </a:accent5>
        <a:accent6>
          <a:srgbClr val="C1473A"/>
        </a:accent6>
        <a:hlink>
          <a:srgbClr val="FFFFCC"/>
        </a:hlink>
        <a:folHlink>
          <a:srgbClr val="CC9900"/>
        </a:folHlink>
      </a:clrScheme>
      <a:clrMap bg1="dk2" tx1="lt1" bg2="dk1" tx2="lt2" accent1="accent1" accent2="accent2" accent3="accent3" accent4="accent4" accent5="accent5" accent6="accent6" hlink="hlink" folHlink="folHlink"/>
    </a:extraClrScheme>
    <a:extraClrScheme>
      <a:clrScheme name="SuperMapSONG 6">
        <a:dk1>
          <a:srgbClr val="000000"/>
        </a:dk1>
        <a:lt1>
          <a:srgbClr val="EAEAEA"/>
        </a:lt1>
        <a:dk2>
          <a:srgbClr val="996600"/>
        </a:dk2>
        <a:lt2>
          <a:srgbClr val="FFCC99"/>
        </a:lt2>
        <a:accent1>
          <a:srgbClr val="727DE0"/>
        </a:accent1>
        <a:accent2>
          <a:srgbClr val="D54F41"/>
        </a:accent2>
        <a:accent3>
          <a:srgbClr val="CAB8AA"/>
        </a:accent3>
        <a:accent4>
          <a:srgbClr val="C8C8C8"/>
        </a:accent4>
        <a:accent5>
          <a:srgbClr val="BCBFED"/>
        </a:accent5>
        <a:accent6>
          <a:srgbClr val="C1473A"/>
        </a:accent6>
        <a:hlink>
          <a:srgbClr val="99CCFF"/>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hayere_ib_design">
  <a:themeElements>
    <a:clrScheme name="Custom 8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232C8"/>
      </a:hlink>
      <a:folHlink>
        <a:srgbClr val="9632C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ghayere_ib_design">
  <a:themeElements>
    <a:clrScheme name="Custom 8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232C8"/>
      </a:hlink>
      <a:folHlink>
        <a:srgbClr val="9632C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ghayere_ib_design">
  <a:themeElements>
    <a:clrScheme name="Custom 8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232C8"/>
      </a:hlink>
      <a:folHlink>
        <a:srgbClr val="9632C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aghayere_ib_design">
  <a:themeElements>
    <a:clrScheme name="Custom 8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232C8"/>
      </a:hlink>
      <a:folHlink>
        <a:srgbClr val="9632C8"/>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D:\文档模版\演示\SuperMapSONG.pot</Template>
  <TotalTime>0</TotalTime>
  <Words>9405</Words>
  <Application>WPS 演示</Application>
  <PresentationFormat>全屏显示(4:3)</PresentationFormat>
  <Paragraphs>253</Paragraphs>
  <Slides>52</Slides>
  <Notes>34</Notes>
  <HiddenSlides>0</HiddenSlides>
  <MMClips>0</MMClips>
  <ScaleCrop>false</ScaleCrop>
  <HeadingPairs>
    <vt:vector size="8" baseType="variant">
      <vt:variant>
        <vt:lpstr>已用的字体</vt:lpstr>
      </vt:variant>
      <vt:variant>
        <vt:i4>17</vt:i4>
      </vt:variant>
      <vt:variant>
        <vt:lpstr>主题</vt:lpstr>
      </vt:variant>
      <vt:variant>
        <vt:i4>5</vt:i4>
      </vt:variant>
      <vt:variant>
        <vt:lpstr>嵌入 OLE 服务器</vt:lpstr>
      </vt:variant>
      <vt:variant>
        <vt:i4>1</vt:i4>
      </vt:variant>
      <vt:variant>
        <vt:lpstr>幻灯片标题</vt:lpstr>
      </vt:variant>
      <vt:variant>
        <vt:i4>52</vt:i4>
      </vt:variant>
    </vt:vector>
  </HeadingPairs>
  <TitlesOfParts>
    <vt:vector size="75" baseType="lpstr">
      <vt:lpstr>Arial</vt:lpstr>
      <vt:lpstr>宋体</vt:lpstr>
      <vt:lpstr>Wingdings</vt:lpstr>
      <vt:lpstr>Times New Roman</vt:lpstr>
      <vt:lpstr>黑体</vt:lpstr>
      <vt:lpstr>Verdana</vt:lpstr>
      <vt:lpstr>MS PGothic</vt:lpstr>
      <vt:lpstr>Times</vt:lpstr>
      <vt:lpstr>Lucida Grande</vt:lpstr>
      <vt:lpstr>Helvetica-Black</vt:lpstr>
      <vt:lpstr>Segoe Print</vt:lpstr>
      <vt:lpstr>Comic Sans MS</vt:lpstr>
      <vt:lpstr>Bookman Old Style</vt:lpstr>
      <vt:lpstr>Verdana</vt:lpstr>
      <vt:lpstr>微软雅黑</vt:lpstr>
      <vt:lpstr>Arial Unicode MS</vt:lpstr>
      <vt:lpstr>方正舒体</vt:lpstr>
      <vt:lpstr>SuperMapSONG</vt:lpstr>
      <vt:lpstr>aghayere_ib_design</vt:lpstr>
      <vt:lpstr>1_aghayere_ib_design</vt:lpstr>
      <vt:lpstr>2_aghayere_ib_design</vt:lpstr>
      <vt:lpstr>3_aghayere_ib_design</vt:lpstr>
      <vt:lpstr>Photoshop.Image.6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北京超图地理信息技术有限公司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SuperMap            系列产品介绍</dc:title>
  <dc:creator>SONG Guanfu</dc:creator>
  <cp:lastModifiedBy>dell</cp:lastModifiedBy>
  <cp:revision>770</cp:revision>
  <dcterms:created xsi:type="dcterms:W3CDTF">2001-04-19T15:58:55Z</dcterms:created>
  <dcterms:modified xsi:type="dcterms:W3CDTF">2025-02-25T03:20:33Z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12239516CF31450D999F24999A483EEB_12</vt:lpwstr>
  </property>
  <property fmtid="{D5CDD505-2E9C-101B-9397-08002B2CF9AE}" pid="3" name="KSOProductBuildVer">
    <vt:lpwstr>2052-12.1.0.20305</vt:lpwstr>
  </property>
</Properties>
</file>